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
  </p:notesMasterIdLst>
  <p:handoutMasterIdLst>
    <p:handoutMasterId r:id="rId51"/>
  </p:handoutMasterIdLst>
  <p:sldIdLst>
    <p:sldId id="256" r:id="rId3"/>
    <p:sldId id="277" r:id="rId5"/>
    <p:sldId id="309" r:id="rId6"/>
    <p:sldId id="311" r:id="rId7"/>
    <p:sldId id="312" r:id="rId8"/>
    <p:sldId id="262" r:id="rId9"/>
    <p:sldId id="289" r:id="rId10"/>
    <p:sldId id="258" r:id="rId11"/>
    <p:sldId id="264" r:id="rId12"/>
    <p:sldId id="306" r:id="rId13"/>
    <p:sldId id="278" r:id="rId14"/>
    <p:sldId id="266" r:id="rId15"/>
    <p:sldId id="324" r:id="rId16"/>
    <p:sldId id="305" r:id="rId17"/>
    <p:sldId id="326" r:id="rId18"/>
    <p:sldId id="327" r:id="rId19"/>
    <p:sldId id="325" r:id="rId20"/>
    <p:sldId id="308" r:id="rId21"/>
    <p:sldId id="292" r:id="rId22"/>
    <p:sldId id="268" r:id="rId23"/>
    <p:sldId id="297" r:id="rId24"/>
    <p:sldId id="298" r:id="rId25"/>
    <p:sldId id="299" r:id="rId26"/>
    <p:sldId id="301" r:id="rId27"/>
    <p:sldId id="300" r:id="rId28"/>
    <p:sldId id="302" r:id="rId29"/>
    <p:sldId id="303" r:id="rId30"/>
    <p:sldId id="304" r:id="rId31"/>
    <p:sldId id="270" r:id="rId32"/>
    <p:sldId id="293" r:id="rId33"/>
    <p:sldId id="313" r:id="rId34"/>
    <p:sldId id="318" r:id="rId35"/>
    <p:sldId id="260" r:id="rId36"/>
    <p:sldId id="314" r:id="rId37"/>
    <p:sldId id="315" r:id="rId38"/>
    <p:sldId id="316" r:id="rId39"/>
    <p:sldId id="282" r:id="rId40"/>
    <p:sldId id="328" r:id="rId41"/>
    <p:sldId id="310" r:id="rId42"/>
    <p:sldId id="320" r:id="rId43"/>
    <p:sldId id="322" r:id="rId44"/>
    <p:sldId id="323" r:id="rId45"/>
    <p:sldId id="329" r:id="rId46"/>
    <p:sldId id="319" r:id="rId47"/>
    <p:sldId id="283" r:id="rId48"/>
    <p:sldId id="290" r:id="rId49"/>
    <p:sldId id="276" r:id="rId50"/>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90" d="100"/>
          <a:sy n="90" d="100"/>
        </p:scale>
        <p:origin x="84" y="276"/>
      </p:cViewPr>
      <p:guideLst>
        <p:guide orient="horz" pos="3360"/>
        <p:guide pos="3814"/>
      </p:guideLst>
    </p:cSldViewPr>
  </p:slideViewPr>
  <p:notesTextViewPr>
    <p:cViewPr>
      <p:scale>
        <a:sx n="1" d="1"/>
        <a:sy n="1" d="1"/>
      </p:scale>
      <p:origin x="0" y="0"/>
    </p:cViewPr>
  </p:notesTextViewPr>
  <p:notesViewPr>
    <p:cSldViewPr snapToGrid="0">
      <p:cViewPr>
        <p:scale>
          <a:sx n="1" d="2"/>
          <a:sy n="1" d="2"/>
        </p:scale>
        <p:origin x="4620" y="102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BCF7363-46B3-4791-B1F1-74C9C73C71E6}" type="datetime1">
              <a:rPr lang="zh-CN" altLang="en-US"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651558A8-E2C3-4D4F-B74A-F34DB9A5CC63}" type="datetime1">
              <a:rPr lang="zh-CN" altLang="en-US" noProof="0" smtClean="0"/>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单击此处编辑母版文本样式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4B9A9E5-4F7F-4A7D-9DE1-899232329269}" type="slidenum">
              <a:rPr lang="en-US" altLang="zh-CN" noProof="0" smtClean="0"/>
            </a:fld>
            <a:endParaRPr lang="zh-CN" altLang="en-US" noProof="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rtlCol="0"/>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416040" y="4434840"/>
            <a:ext cx="4941771" cy="1122202"/>
          </a:xfrm>
        </p:spPr>
        <p:txBody>
          <a:bodyPr rtlCol="0" anchor="b">
            <a:noAutofit/>
          </a:bodyPr>
          <a:lstStyle>
            <a:lvl1pPr algn="l">
              <a:defRPr sz="3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endParaRPr lang="zh-CN" altLang="en-US" noProof="0"/>
          </a:p>
        </p:txBody>
      </p:sp>
      <p:sp>
        <p:nvSpPr>
          <p:cNvPr id="3" name="副标题 2"/>
          <p:cNvSpPr>
            <a:spLocks noGrp="1"/>
          </p:cNvSpPr>
          <p:nvPr>
            <p:ph type="subTitle" idx="1" hasCustomPrompt="1"/>
          </p:nvPr>
        </p:nvSpPr>
        <p:spPr>
          <a:xfrm>
            <a:off x="6416041" y="5586890"/>
            <a:ext cx="4941770" cy="396660"/>
          </a:xfrm>
        </p:spPr>
        <p:txBody>
          <a:bodyPr rtlCol="0">
            <a:normAutofit/>
          </a:bodyPr>
          <a:lstStyle>
            <a:lvl1pPr marL="0" indent="0" algn="l">
              <a:lnSpc>
                <a:spcPct val="100000"/>
              </a:lnSpc>
              <a:buNone/>
              <a:defRPr sz="160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endParaRPr lang="zh-CN" altLang="en-US" noProof="0"/>
          </a:p>
        </p:txBody>
      </p:sp>
      <p:pic>
        <p:nvPicPr>
          <p:cNvPr id="8" name="图形 7"/>
          <p:cNvPicPr>
            <a:picLocks noChangeAspect="1"/>
          </p:cNvPicPr>
          <p:nvPr/>
        </p:nvPicPr>
        <p:blipFill rotWithShape="1">
          <a:blip r:embed="rId2"/>
          <a:srcRect l="9358" t="23650" b="-1"/>
          <a:stretch>
            <a:fillRect/>
          </a:stretch>
        </p:blipFill>
        <p:spPr>
          <a:xfrm>
            <a:off x="0" y="0"/>
            <a:ext cx="9488312" cy="505432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市场比较">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文本占位符 2"/>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en-US" altLang="zh-CN" noProof="0"/>
          </a:p>
        </p:txBody>
      </p:sp>
      <p:sp>
        <p:nvSpPr>
          <p:cNvPr id="23" name="文本占位符 2"/>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en-US" altLang="zh-CN" noProof="0"/>
          </a:p>
        </p:txBody>
      </p:sp>
      <p:sp>
        <p:nvSpPr>
          <p:cNvPr id="24" name="文本占位符 2"/>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en-US" altLang="zh-CN" noProof="0"/>
          </a:p>
        </p:txBody>
      </p:sp>
      <p:sp>
        <p:nvSpPr>
          <p:cNvPr id="4" name="内容占位符 3"/>
          <p:cNvSpPr>
            <a:spLocks noGrp="1"/>
          </p:cNvSpPr>
          <p:nvPr>
            <p:ph sz="half" idx="2" hasCustomPrompt="1"/>
          </p:nvPr>
        </p:nvSpPr>
        <p:spPr>
          <a:xfrm>
            <a:off x="1129698"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单击以编辑</a:t>
            </a:r>
            <a:endParaRPr lang="zh-CN" altLang="en-US" noProof="0"/>
          </a:p>
        </p:txBody>
      </p:sp>
      <p:sp>
        <p:nvSpPr>
          <p:cNvPr id="6" name="内容占位符 5"/>
          <p:cNvSpPr>
            <a:spLocks noGrp="1"/>
          </p:cNvSpPr>
          <p:nvPr>
            <p:ph sz="quarter" idx="4" hasCustomPrompt="1"/>
          </p:nvPr>
        </p:nvSpPr>
        <p:spPr>
          <a:xfrm>
            <a:off x="4526261" y="4824188"/>
            <a:ext cx="3139479" cy="462927"/>
          </a:xfrm>
        </p:spPr>
        <p:txBody>
          <a:bodyPr rtlCol="0">
            <a:normAutofit/>
          </a:bodyPr>
          <a:lstStyle>
            <a:lvl1pPr marL="0" indent="0" algn="ctr">
              <a:lnSpc>
                <a:spcPct val="100000"/>
              </a:lnSpc>
              <a:buNone/>
              <a:defRPr sz="2000" cap="all"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单击以编辑</a:t>
            </a:r>
            <a:endParaRPr lang="zh-CN" altLang="en-US" noProof="0"/>
          </a:p>
        </p:txBody>
      </p:sp>
      <p:sp>
        <p:nvSpPr>
          <p:cNvPr id="22" name="内容占位符 3"/>
          <p:cNvSpPr>
            <a:spLocks noGrp="1"/>
          </p:cNvSpPr>
          <p:nvPr>
            <p:ph sz="half" idx="14" hasCustomPrompt="1"/>
          </p:nvPr>
        </p:nvSpPr>
        <p:spPr>
          <a:xfrm>
            <a:off x="7938210"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单击以编辑</a:t>
            </a:r>
            <a:endParaRPr lang="zh-CN" altLang="en-US" noProof="0"/>
          </a:p>
        </p:txBody>
      </p:sp>
      <p:pic>
        <p:nvPicPr>
          <p:cNvPr id="11" name="图形 10"/>
          <p:cNvPicPr>
            <a:picLocks noChangeAspect="1"/>
          </p:cNvPicPr>
          <p:nvPr userDrawn="1"/>
        </p:nvPicPr>
        <p:blipFill>
          <a:blip r:embed="rId2"/>
          <a:stretch>
            <a:fillRect/>
          </a:stretch>
        </p:blipFill>
        <p:spPr>
          <a:xfrm>
            <a:off x="1465141" y="2358007"/>
            <a:ext cx="2438400" cy="2019300"/>
          </a:xfrm>
          <a:prstGeom prst="rect">
            <a:avLst/>
          </a:prstGeom>
        </p:spPr>
      </p:pic>
      <p:pic>
        <p:nvPicPr>
          <p:cNvPr id="13" name="图形 12"/>
          <p:cNvPicPr>
            <a:picLocks noChangeAspect="1"/>
          </p:cNvPicPr>
          <p:nvPr userDrawn="1"/>
        </p:nvPicPr>
        <p:blipFill>
          <a:blip r:embed="rId3"/>
          <a:stretch>
            <a:fillRect/>
          </a:stretch>
        </p:blipFill>
        <p:spPr>
          <a:xfrm>
            <a:off x="5000625" y="2531837"/>
            <a:ext cx="2190750" cy="1943100"/>
          </a:xfrm>
          <a:prstGeom prst="rect">
            <a:avLst/>
          </a:prstGeom>
        </p:spPr>
      </p:pic>
      <p:pic>
        <p:nvPicPr>
          <p:cNvPr id="15" name="图形 14"/>
          <p:cNvPicPr>
            <a:picLocks noChangeAspect="1"/>
          </p:cNvPicPr>
          <p:nvPr userDrawn="1"/>
        </p:nvPicPr>
        <p:blipFill>
          <a:blip r:embed="rId4"/>
          <a:stretch>
            <a:fillRect/>
          </a:stretch>
        </p:blipFill>
        <p:spPr>
          <a:xfrm>
            <a:off x="8345608" y="2421056"/>
            <a:ext cx="2324100" cy="2057400"/>
          </a:xfrm>
          <a:prstGeom prst="rect">
            <a:avLst/>
          </a:prstGeom>
        </p:spPr>
      </p:pic>
      <p:sp>
        <p:nvSpPr>
          <p:cNvPr id="25" name="内容占位符 3"/>
          <p:cNvSpPr>
            <a:spLocks noGrp="1"/>
          </p:cNvSpPr>
          <p:nvPr>
            <p:ph sz="half" idx="17"/>
          </p:nvPr>
        </p:nvSpPr>
        <p:spPr>
          <a:xfrm>
            <a:off x="1129698"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单击此处编辑母版文本样式</a:t>
            </a:r>
            <a:endParaRPr lang="zh-CN" altLang="en-US" noProof="0"/>
          </a:p>
        </p:txBody>
      </p:sp>
      <p:sp>
        <p:nvSpPr>
          <p:cNvPr id="26" name="内容占位符 5"/>
          <p:cNvSpPr>
            <a:spLocks noGrp="1"/>
          </p:cNvSpPr>
          <p:nvPr>
            <p:ph sz="quarter" idx="18"/>
          </p:nvPr>
        </p:nvSpPr>
        <p:spPr>
          <a:xfrm>
            <a:off x="4526261" y="5280763"/>
            <a:ext cx="3139479"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p:txBody>
      </p:sp>
      <p:sp>
        <p:nvSpPr>
          <p:cNvPr id="27" name="内容占位符 3"/>
          <p:cNvSpPr>
            <a:spLocks noGrp="1"/>
          </p:cNvSpPr>
          <p:nvPr>
            <p:ph sz="half" idx="19"/>
          </p:nvPr>
        </p:nvSpPr>
        <p:spPr>
          <a:xfrm>
            <a:off x="7938210"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单击此处编辑母版文本样式</a:t>
            </a:r>
            <a:endParaRPr lang="zh-CN" altLang="en-US" noProof="0"/>
          </a:p>
        </p:txBody>
      </p:sp>
      <p:sp>
        <p:nvSpPr>
          <p:cNvPr id="7" name="日期占位符 6"/>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两栏内容">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文本占位符 2"/>
          <p:cNvSpPr>
            <a:spLocks noGrp="1"/>
          </p:cNvSpPr>
          <p:nvPr>
            <p:ph type="body" idx="1"/>
          </p:nvPr>
        </p:nvSpPr>
        <p:spPr>
          <a:xfrm>
            <a:off x="2933700" y="2776936"/>
            <a:ext cx="3924300"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4" name="内容占位符 3"/>
          <p:cNvSpPr>
            <a:spLocks noGrp="1"/>
          </p:cNvSpPr>
          <p:nvPr>
            <p:ph sz="half" idx="2"/>
          </p:nvPr>
        </p:nvSpPr>
        <p:spPr>
          <a:xfrm>
            <a:off x="2933700" y="3834606"/>
            <a:ext cx="3924300"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5" name="文本占位符 4"/>
          <p:cNvSpPr>
            <a:spLocks noGrp="1"/>
          </p:cNvSpPr>
          <p:nvPr>
            <p:ph type="body" sz="quarter" idx="3"/>
          </p:nvPr>
        </p:nvSpPr>
        <p:spPr>
          <a:xfrm>
            <a:off x="7410173" y="2776936"/>
            <a:ext cx="3943627"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单击此处编辑母版文本样式</a:t>
            </a:r>
            <a:endParaRPr lang="zh-CN" altLang="en-US" noProof="0"/>
          </a:p>
        </p:txBody>
      </p:sp>
      <p:sp>
        <p:nvSpPr>
          <p:cNvPr id="6" name="内容占位符 5"/>
          <p:cNvSpPr>
            <a:spLocks noGrp="1"/>
          </p:cNvSpPr>
          <p:nvPr>
            <p:ph sz="quarter" idx="4"/>
          </p:nvPr>
        </p:nvSpPr>
        <p:spPr>
          <a:xfrm>
            <a:off x="7410173" y="3834606"/>
            <a:ext cx="3943627"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7" name="日期占位符 6"/>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pic>
        <p:nvPicPr>
          <p:cNvPr id="11" name="图形 10"/>
          <p:cNvPicPr>
            <a:picLocks noChangeAspect="1"/>
          </p:cNvPicPr>
          <p:nvPr/>
        </p:nvPicPr>
        <p:blipFill rotWithShape="1">
          <a:blip r:embed="rId2"/>
          <a:srcRect l="39434" t="20278" b="22673"/>
          <a:stretch>
            <a:fillRect/>
          </a:stretch>
        </p:blipFill>
        <p:spPr>
          <a:xfrm>
            <a:off x="25785" y="0"/>
            <a:ext cx="4368030" cy="391239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14" name="图形 13"/>
          <p:cNvPicPr>
            <a:picLocks noChangeAspect="1"/>
          </p:cNvPicPr>
          <p:nvPr userDrawn="1"/>
        </p:nvPicPr>
        <p:blipFill rotWithShape="1">
          <a:blip r:embed="rId2"/>
          <a:srcRect t="18301" r="41825" b="23071"/>
          <a:stretch>
            <a:fillRect/>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标题 1"/>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20" name="文本占位符 15"/>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25" name="文本占位符 18"/>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26" name="文本占位符 15"/>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27" name="文本占位符 18"/>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28" name="文本占位符 15"/>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29" name="文本占位符 18"/>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21" name="日期占位符 6"/>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22" name="页脚占位符 7"/>
          <p:cNvSpPr>
            <a:spLocks noGrp="1"/>
          </p:cNvSpPr>
          <p:nvPr>
            <p:ph type="ftr" sz="quarter" idx="11"/>
          </p:nvPr>
        </p:nvSpPr>
        <p:spPr>
          <a:xfrm>
            <a:off x="4038600" y="6356350"/>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24" name="幻灯片编号占位符 8"/>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图表和表格">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15" name="文本占位符 14"/>
          <p:cNvSpPr>
            <a:spLocks noGrp="1"/>
          </p:cNvSpPr>
          <p:nvPr>
            <p:ph type="body" sz="quarter" idx="16"/>
          </p:nvPr>
        </p:nvSpPr>
        <p:spPr>
          <a:xfrm>
            <a:off x="748749" y="1361938"/>
            <a:ext cx="6765925" cy="496888"/>
          </a:xfrm>
        </p:spPr>
        <p:txBody>
          <a:bodyPr rtlCol="0">
            <a:noAutofit/>
          </a:bodyPr>
          <a:lstStyle>
            <a:lvl1pPr marL="0" indent="0">
              <a:buNone/>
              <a:defRPr sz="180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rtl="0"/>
            <a:r>
              <a:rPr lang="zh-CN" altLang="en-US" noProof="0"/>
              <a:t>单击此处编辑母版文本样式</a:t>
            </a:r>
            <a:endParaRPr lang="zh-CN" altLang="en-US" noProof="0"/>
          </a:p>
        </p:txBody>
      </p:sp>
      <p:sp>
        <p:nvSpPr>
          <p:cNvPr id="7" name="图表占位符 6"/>
          <p:cNvSpPr>
            <a:spLocks noGrp="1"/>
          </p:cNvSpPr>
          <p:nvPr>
            <p:ph type="chart" sz="quarter" idx="13" hasCustomPrompt="1"/>
          </p:nvPr>
        </p:nvSpPr>
        <p:spPr>
          <a:xfrm>
            <a:off x="838200" y="2286002"/>
            <a:ext cx="6094270" cy="3542143"/>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单击图标以添加图表</a:t>
            </a:r>
            <a:endParaRPr lang="zh-CN" altLang="en-US" noProof="0"/>
          </a:p>
        </p:txBody>
      </p:sp>
      <p:sp>
        <p:nvSpPr>
          <p:cNvPr id="11" name="文本占位符 10"/>
          <p:cNvSpPr>
            <a:spLocks noGrp="1"/>
          </p:cNvSpPr>
          <p:nvPr>
            <p:ph type="body" sz="quarter" idx="14" hasCustomPrompt="1"/>
          </p:nvPr>
        </p:nvSpPr>
        <p:spPr>
          <a:xfrm>
            <a:off x="7858125" y="2284624"/>
            <a:ext cx="3147332" cy="306388"/>
          </a:xfrm>
        </p:spPr>
        <p:txBody>
          <a:bodyPr rtlCol="0">
            <a:noAutofit/>
          </a:bodyPr>
          <a:lstStyle>
            <a:lvl1pPr marL="0" indent="0">
              <a:buNone/>
              <a:defRPr sz="14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rtl="0"/>
            <a:r>
              <a:rPr lang="zh-CN" altLang="en-US" noProof="0"/>
              <a:t>单击以编辑</a:t>
            </a:r>
            <a:endParaRPr lang="zh-CN" altLang="en-US" noProof="0"/>
          </a:p>
        </p:txBody>
      </p:sp>
      <p:sp>
        <p:nvSpPr>
          <p:cNvPr id="13" name="内容占位符 12"/>
          <p:cNvSpPr>
            <a:spLocks noGrp="1"/>
          </p:cNvSpPr>
          <p:nvPr>
            <p:ph sz="quarter" idx="15" hasCustomPrompt="1"/>
          </p:nvPr>
        </p:nvSpPr>
        <p:spPr>
          <a:xfrm>
            <a:off x="7858125" y="2779713"/>
            <a:ext cx="3148013" cy="3095625"/>
          </a:xfrm>
        </p:spPr>
        <p:txBody>
          <a:bodyPr rtlCol="0">
            <a:normAutofit/>
          </a:bodyPr>
          <a:lstStyle>
            <a:lvl1pPr marL="0" indent="0">
              <a:buNone/>
              <a:defRPr sz="1200">
                <a:solidFill>
                  <a:schemeClr val="tx1">
                    <a:lumMod val="65000"/>
                    <a:lumOff val="35000"/>
                  </a:schemeClr>
                </a:solidFill>
                <a:latin typeface="Microsoft YaHei UI" panose="020B0503020204020204" pitchFamily="34" charset="-122"/>
                <a:ea typeface="Microsoft YaHei UI" panose="020B0503020204020204" pitchFamily="34" charset="-122"/>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rtl="0"/>
            <a:r>
              <a:rPr lang="zh-CN" altLang="en-US" noProof="0"/>
              <a:t>单击此处添加内容</a:t>
            </a:r>
            <a:endParaRPr lang="zh-CN" altLang="en-US" noProof="0"/>
          </a:p>
        </p:txBody>
      </p:sp>
      <p:sp>
        <p:nvSpPr>
          <p:cNvPr id="3" name="日期占位符 2"/>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4" name="页脚占位符 3"/>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5" name="灯片编号占位符 4"/>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日程表 2">
    <p:spTree>
      <p:nvGrpSpPr>
        <p:cNvPr id="1" name=""/>
        <p:cNvGrpSpPr/>
        <p:nvPr/>
      </p:nvGrpSpPr>
      <p:grpSpPr>
        <a:xfrm>
          <a:off x="0" y="0"/>
          <a:ext cx="0" cy="0"/>
          <a:chOff x="0" y="0"/>
          <a:chExt cx="0" cy="0"/>
        </a:xfrm>
      </p:grpSpPr>
      <p:sp>
        <p:nvSpPr>
          <p:cNvPr id="4" name="长方形 3"/>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6" name="文本占位符 10"/>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年</a:t>
            </a:r>
            <a:endParaRPr lang="zh-CN" altLang="en-ZA" noProof="0"/>
          </a:p>
        </p:txBody>
      </p:sp>
      <p:sp>
        <p:nvSpPr>
          <p:cNvPr id="7" name="文本占位符 10"/>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8" name="文本占位符 10"/>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9" name="文本占位符 10"/>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0" name="文本占位符 10"/>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1" name="文本占位符 10"/>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年</a:t>
            </a:r>
            <a:endParaRPr lang="zh-CN" altLang="en-ZA" noProof="0"/>
          </a:p>
        </p:txBody>
      </p:sp>
      <p:sp>
        <p:nvSpPr>
          <p:cNvPr id="12" name="文本占位符 10"/>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3" name="文本占位符 10"/>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4" name="文本占位符 10"/>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5" name="文本占位符 10"/>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6" name="文本占位符 10"/>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7" name="文本占位符 10"/>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8" name="文本占位符 10"/>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9" name="文本占位符 10"/>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0" name="文本占位符 10"/>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1" name="文本占位符 10"/>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2" name="文本占位符 10"/>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3" name="文本占位符 10"/>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4" name="文本占位符 10"/>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5" name="文本占位符 10"/>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6" name="文本占位符 10"/>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7" name="文本占位符 10"/>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8" name="文本占位符 10"/>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9" name="文本占位符 10"/>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0" name="文本占位符 10"/>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1" name="文本占位符 10"/>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2" name="长方形 31"/>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noProof="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36" name="日期占位符 2"/>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37" name="页脚占位符 3"/>
          <p:cNvSpPr>
            <a:spLocks noGrp="1"/>
          </p:cNvSpPr>
          <p:nvPr>
            <p:ph type="ftr" sz="quarter" idx="11"/>
          </p:nvPr>
        </p:nvSpPr>
        <p:spPr>
          <a:xfrm>
            <a:off x="4038600" y="6356350"/>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38" name="灯片编号占位符 4"/>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Art">
    <p:bg>
      <p:bgRef idx="1001">
        <a:schemeClr val="bg1"/>
      </p:bgRef>
    </p:bg>
    <p:spTree>
      <p:nvGrpSpPr>
        <p:cNvPr id="1" name=""/>
        <p:cNvGrpSpPr/>
        <p:nvPr/>
      </p:nvGrpSpPr>
      <p:grpSpPr>
        <a:xfrm>
          <a:off x="0" y="0"/>
          <a:ext cx="0" cy="0"/>
          <a:chOff x="0" y="0"/>
          <a:chExt cx="0" cy="0"/>
        </a:xfrm>
      </p:grpSpPr>
      <p:sp>
        <p:nvSpPr>
          <p:cNvPr id="7" name="SmartArt 占位符 6"/>
          <p:cNvSpPr>
            <a:spLocks noGrp="1"/>
          </p:cNvSpPr>
          <p:nvPr>
            <p:ph type="pic" sz="quarter" idx="15" hasCustomPrompt="1"/>
          </p:nvPr>
        </p:nvSpPr>
        <p:spPr>
          <a:xfrm>
            <a:off x="838200" y="2136776"/>
            <a:ext cx="10515600" cy="3697645"/>
          </a:xfrm>
        </p:spPr>
        <p:txBody>
          <a:bodyPr rtlCol="0"/>
          <a:lstStyle>
            <a:lvl1pPr>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 </a:t>
            </a:r>
            <a:r>
              <a:rPr lang="en-US" altLang="zh-CN" noProof="0"/>
              <a:t>SmartArt </a:t>
            </a:r>
            <a:r>
              <a:rPr lang="zh-CN" altLang="en-US" noProof="0"/>
              <a:t>图形</a:t>
            </a:r>
            <a:endParaRPr lang="zh-CN" altLang="en-US" noProof="0"/>
          </a:p>
        </p:txBody>
      </p:sp>
      <p:sp>
        <p:nvSpPr>
          <p:cNvPr id="2" name="标题 1"/>
          <p:cNvSpPr>
            <a:spLocks noGrp="1"/>
          </p:cNvSpPr>
          <p:nvPr>
            <p:ph type="title" hasCustomPrompt="1"/>
          </p:nvPr>
        </p:nvSpPr>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日期占位符 2"/>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4" name="页脚占位符 3"/>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cxnSp>
        <p:nvCxnSpPr>
          <p:cNvPr id="10" name="直接连接符​​(S) 9"/>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S) 11"/>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团队幻灯片 4 人">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11" name="图片占位符 10"/>
          <p:cNvSpPr>
            <a:spLocks noGrp="1"/>
          </p:cNvSpPr>
          <p:nvPr>
            <p:ph type="pic" sz="quarter" idx="14" hasCustomPrompt="1"/>
          </p:nvPr>
        </p:nvSpPr>
        <p:spPr>
          <a:xfrm>
            <a:off x="1487181"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17" name="图片占位符 10"/>
          <p:cNvSpPr>
            <a:spLocks noGrp="1"/>
          </p:cNvSpPr>
          <p:nvPr>
            <p:ph type="pic" sz="quarter" idx="15" hasCustomPrompt="1"/>
          </p:nvPr>
        </p:nvSpPr>
        <p:spPr>
          <a:xfrm>
            <a:off x="3836914"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18" name="图片占位符 10"/>
          <p:cNvSpPr>
            <a:spLocks noGrp="1"/>
          </p:cNvSpPr>
          <p:nvPr>
            <p:ph type="pic" sz="quarter" idx="16" hasCustomPrompt="1"/>
          </p:nvPr>
        </p:nvSpPr>
        <p:spPr>
          <a:xfrm>
            <a:off x="6327578" y="2886074"/>
            <a:ext cx="1845511" cy="1845511"/>
          </a:xfrm>
          <a:solidFill>
            <a:schemeClr val="bg1">
              <a:lumMod val="95000"/>
            </a:schemeClr>
          </a:solidFill>
        </p:spPr>
        <p:txBody>
          <a:bodyPr rtlCol="0">
            <a:normAutofit/>
          </a:bodyPr>
          <a:lstStyle>
            <a:lvl1pPr marL="0" indent="0">
              <a:buNone/>
              <a:defRPr sz="1400">
                <a:latin typeface="Microsoft YaHei UI" panose="020B0503020204020204" pitchFamily="34" charset="-122"/>
                <a:ea typeface="Microsoft YaHei UI" panose="020B0503020204020204" pitchFamily="34" charset="-122"/>
              </a:defRPr>
            </a:lvl1pPr>
            <a:lvl2pPr marL="457200" indent="0" algn="l">
              <a:lnSpc>
                <a:spcPct val="100000"/>
              </a:lnSpc>
              <a:buNone/>
              <a:defRPr sz="1400">
                <a:solidFill>
                  <a:schemeClr val="tx1">
                    <a:lumMod val="75000"/>
                    <a:lumOff val="25000"/>
                  </a:schemeClr>
                </a:solidFill>
              </a:defRPr>
            </a:lvl2pPr>
          </a:lstStyle>
          <a:p>
            <a:pPr lvl="0" rtl="0"/>
            <a:r>
              <a:rPr lang="zh-CN" altLang="en-US" noProof="0"/>
              <a:t>单击图标以添加图片</a:t>
            </a:r>
            <a:endParaRPr lang="zh-CN" altLang="en-US" noProof="0"/>
          </a:p>
        </p:txBody>
      </p:sp>
      <p:sp>
        <p:nvSpPr>
          <p:cNvPr id="19" name="图片占位符 10"/>
          <p:cNvSpPr>
            <a:spLocks noGrp="1"/>
          </p:cNvSpPr>
          <p:nvPr>
            <p:ph type="pic" sz="quarter" idx="17" hasCustomPrompt="1"/>
          </p:nvPr>
        </p:nvSpPr>
        <p:spPr>
          <a:xfrm>
            <a:off x="8747458"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3" name="文本占位符 2"/>
          <p:cNvSpPr>
            <a:spLocks noGrp="1"/>
          </p:cNvSpPr>
          <p:nvPr>
            <p:ph type="body" idx="1" hasCustomPrompt="1"/>
          </p:nvPr>
        </p:nvSpPr>
        <p:spPr>
          <a:xfrm>
            <a:off x="1343248" y="5084524"/>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3" name="文本占位符 2"/>
          <p:cNvSpPr>
            <a:spLocks noGrp="1"/>
          </p:cNvSpPr>
          <p:nvPr>
            <p:ph type="body" idx="18" hasCustomPrompt="1"/>
          </p:nvPr>
        </p:nvSpPr>
        <p:spPr>
          <a:xfrm>
            <a:off x="3692980" y="5099206"/>
            <a:ext cx="2135755"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4" name="文本占位符 2"/>
          <p:cNvSpPr>
            <a:spLocks noGrp="1"/>
          </p:cNvSpPr>
          <p:nvPr>
            <p:ph type="body" idx="19" hasCustomPrompt="1"/>
          </p:nvPr>
        </p:nvSpPr>
        <p:spPr>
          <a:xfrm>
            <a:off x="6183644" y="5099206"/>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5" name="文本占位符 2"/>
          <p:cNvSpPr>
            <a:spLocks noGrp="1"/>
          </p:cNvSpPr>
          <p:nvPr>
            <p:ph type="body" idx="20" hasCustomPrompt="1"/>
          </p:nvPr>
        </p:nvSpPr>
        <p:spPr>
          <a:xfrm>
            <a:off x="8603525" y="5084524"/>
            <a:ext cx="2123742"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6" name="文本占位符 2"/>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7" name="文本占位符 2"/>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8" name="文本占位符 2"/>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9" name="文本占位符 2"/>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7" name="日期占位符 6"/>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cxnSp>
        <p:nvCxnSpPr>
          <p:cNvPr id="10" name="直接连接符​​(S) 9"/>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S) 14"/>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团队幻灯片 8 人">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11" name="图片占位符 10"/>
          <p:cNvSpPr>
            <a:spLocks noGrp="1"/>
          </p:cNvSpPr>
          <p:nvPr>
            <p:ph type="pic" sz="quarter" idx="14" hasCustomPrompt="1"/>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17" name="图片占位符 10"/>
          <p:cNvSpPr>
            <a:spLocks noGrp="1"/>
          </p:cNvSpPr>
          <p:nvPr>
            <p:ph type="pic" sz="quarter" idx="15" hasCustomPrompt="1"/>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18" name="图片占位符 10"/>
          <p:cNvSpPr>
            <a:spLocks noGrp="1"/>
          </p:cNvSpPr>
          <p:nvPr>
            <p:ph type="pic" sz="quarter" idx="16" hasCustomPrompt="1"/>
          </p:nvPr>
        </p:nvSpPr>
        <p:spPr>
          <a:xfrm>
            <a:off x="6716934" y="2428875"/>
            <a:ext cx="1066800" cy="1066800"/>
          </a:xfrm>
          <a:solidFill>
            <a:schemeClr val="tx1"/>
          </a:solidFill>
        </p:spPr>
        <p:txBody>
          <a:bodyPr rtlCol="0">
            <a:noAutofit/>
          </a:bodyPr>
          <a:lstStyle>
            <a:lvl1pPr marL="0" indent="0" algn="l">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900">
                <a:solidFill>
                  <a:schemeClr val="bg1">
                    <a:lumMod val="75000"/>
                    <a:lumOff val="25000"/>
                  </a:schemeClr>
                </a:solidFill>
              </a:defRPr>
            </a:lvl2pPr>
          </a:lstStyle>
          <a:p>
            <a:pPr lvl="0" rtl="0"/>
            <a:r>
              <a:rPr lang="zh-CN" altLang="en-US" noProof="0"/>
              <a:t>单击图标以添加图片</a:t>
            </a:r>
            <a:endParaRPr lang="zh-CN" altLang="en-US" noProof="0"/>
          </a:p>
        </p:txBody>
      </p:sp>
      <p:sp>
        <p:nvSpPr>
          <p:cNvPr id="19" name="图片占位符 10"/>
          <p:cNvSpPr>
            <a:spLocks noGrp="1"/>
          </p:cNvSpPr>
          <p:nvPr>
            <p:ph type="pic" sz="quarter" idx="17" hasCustomPrompt="1"/>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3" name="文本占位符 2"/>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6" name="文本占位符 2"/>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3" name="文本占位符 2"/>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7" name="文本占位符 2"/>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4" name="文本占位符 2"/>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8" name="文本占位符 2"/>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5" name="文本占位符 2"/>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9" name="文本占位符 2"/>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55" name="图片占位符 10"/>
          <p:cNvSpPr>
            <a:spLocks noGrp="1"/>
          </p:cNvSpPr>
          <p:nvPr>
            <p:ph type="pic" sz="quarter" idx="26" hasCustomPrompt="1"/>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56" name="图片占位符 10"/>
          <p:cNvSpPr>
            <a:spLocks noGrp="1"/>
          </p:cNvSpPr>
          <p:nvPr>
            <p:ph type="pic" sz="quarter" idx="27" hasCustomPrompt="1"/>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57" name="图片占位符 10"/>
          <p:cNvSpPr>
            <a:spLocks noGrp="1"/>
          </p:cNvSpPr>
          <p:nvPr>
            <p:ph type="pic" sz="quarter" idx="28" hasCustomPrompt="1"/>
          </p:nvPr>
        </p:nvSpPr>
        <p:spPr>
          <a:xfrm>
            <a:off x="6716934" y="4287711"/>
            <a:ext cx="1066800" cy="1066800"/>
          </a:xfrm>
          <a:solidFill>
            <a:schemeClr val="tx1"/>
          </a:solidFill>
        </p:spPr>
        <p:txBody>
          <a:bodyPr rtlCol="0">
            <a:normAutofit/>
          </a:bodyPr>
          <a:lstStyle>
            <a:lvl1pPr marL="0" indent="0">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900">
                <a:solidFill>
                  <a:schemeClr val="bg1">
                    <a:lumMod val="75000"/>
                    <a:lumOff val="25000"/>
                  </a:schemeClr>
                </a:solidFill>
              </a:defRPr>
            </a:lvl2pPr>
          </a:lstStyle>
          <a:p>
            <a:pPr lvl="0" rtl="0"/>
            <a:r>
              <a:rPr lang="zh-CN" altLang="en-US" noProof="0"/>
              <a:t>单击图标以添加图片</a:t>
            </a:r>
            <a:endParaRPr lang="zh-CN" altLang="en-US" noProof="0"/>
          </a:p>
        </p:txBody>
      </p:sp>
      <p:sp>
        <p:nvSpPr>
          <p:cNvPr id="58" name="图片占位符 10"/>
          <p:cNvSpPr>
            <a:spLocks noGrp="1"/>
          </p:cNvSpPr>
          <p:nvPr>
            <p:ph type="pic" sz="quarter" idx="29" hasCustomPrompt="1"/>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54" name="文本占位符 2"/>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2" name="文本占位符 2"/>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59" name="文本占位符 2"/>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3" name="文本占位符 2"/>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0" name="文本占位符 2"/>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4" name="文本占位符 2"/>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1" name="文本占位符 2"/>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5" name="文本占位符 2"/>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7" name="日期占位符 6"/>
          <p:cNvSpPr>
            <a:spLocks noGrp="1"/>
          </p:cNvSpPr>
          <p:nvPr>
            <p:ph type="dt" sz="half" idx="10"/>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pic>
        <p:nvPicPr>
          <p:cNvPr id="13" name="图形 12"/>
          <p:cNvPicPr>
            <a:picLocks noChangeAspect="1"/>
          </p:cNvPicPr>
          <p:nvPr/>
        </p:nvPicPr>
        <p:blipFill>
          <a:blip r:embed="rId2"/>
          <a:stretch>
            <a:fillRect/>
          </a:stretch>
        </p:blipFill>
        <p:spPr>
          <a:xfrm>
            <a:off x="0" y="473953"/>
            <a:ext cx="2057400" cy="1647825"/>
          </a:xfrm>
          <a:prstGeom prst="rect">
            <a:avLst/>
          </a:prstGeom>
        </p:spPr>
      </p:pic>
      <p:pic>
        <p:nvPicPr>
          <p:cNvPr id="14" name="图形 13"/>
          <p:cNvPicPr>
            <a:picLocks noChangeAspect="1"/>
          </p:cNvPicPr>
          <p:nvPr/>
        </p:nvPicPr>
        <p:blipFill>
          <a:blip r:embed="rId3"/>
          <a:stretch>
            <a:fillRect/>
          </a:stretch>
        </p:blipFill>
        <p:spPr>
          <a:xfrm>
            <a:off x="11049000" y="5180889"/>
            <a:ext cx="1143000" cy="91440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11" name="内容占位符 10"/>
          <p:cNvSpPr>
            <a:spLocks noGrp="1"/>
          </p:cNvSpPr>
          <p:nvPr>
            <p:ph sz="quarter" idx="21" hasCustomPrompt="1"/>
          </p:nvPr>
        </p:nvSpPr>
        <p:spPr>
          <a:xfrm>
            <a:off x="1075447"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endParaRPr lang="zh-CN" altLang="en-US" noProof="0"/>
          </a:p>
        </p:txBody>
      </p:sp>
      <p:sp>
        <p:nvSpPr>
          <p:cNvPr id="3" name="文本占位符 2"/>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17" name="文本占位符 2"/>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4" name="内容占位符 3"/>
          <p:cNvSpPr>
            <a:spLocks noGrp="1"/>
          </p:cNvSpPr>
          <p:nvPr>
            <p:ph sz="half" idx="2"/>
          </p:nvPr>
        </p:nvSpPr>
        <p:spPr>
          <a:xfrm>
            <a:off x="838200"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endParaRPr lang="zh-CN" altLang="en-US" noProof="0"/>
          </a:p>
        </p:txBody>
      </p:sp>
      <p:sp>
        <p:nvSpPr>
          <p:cNvPr id="24" name="内容占位符 10"/>
          <p:cNvSpPr>
            <a:spLocks noGrp="1"/>
          </p:cNvSpPr>
          <p:nvPr>
            <p:ph sz="quarter" idx="22" hasCustomPrompt="1"/>
          </p:nvPr>
        </p:nvSpPr>
        <p:spPr>
          <a:xfrm>
            <a:off x="3805651"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endParaRPr lang="zh-CN" altLang="en-US" noProof="0"/>
          </a:p>
        </p:txBody>
      </p:sp>
      <p:sp>
        <p:nvSpPr>
          <p:cNvPr id="5" name="文本占位符 4"/>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18" name="文本占位符 4"/>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单击以编辑</a:t>
            </a:r>
            <a:endParaRPr lang="zh-CN" altLang="en-US" noProof="0"/>
          </a:p>
        </p:txBody>
      </p:sp>
      <p:sp>
        <p:nvSpPr>
          <p:cNvPr id="6" name="内容占位符 5"/>
          <p:cNvSpPr>
            <a:spLocks noGrp="1"/>
          </p:cNvSpPr>
          <p:nvPr>
            <p:ph sz="quarter" idx="4"/>
          </p:nvPr>
        </p:nvSpPr>
        <p:spPr>
          <a:xfrm>
            <a:off x="3562665" y="5120722"/>
            <a:ext cx="2342205"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endParaRPr lang="zh-CN" altLang="en-US" noProof="0"/>
          </a:p>
        </p:txBody>
      </p:sp>
      <p:sp>
        <p:nvSpPr>
          <p:cNvPr id="25" name="内容占位符 10"/>
          <p:cNvSpPr>
            <a:spLocks noGrp="1"/>
          </p:cNvSpPr>
          <p:nvPr>
            <p:ph sz="quarter" idx="23" hasCustomPrompt="1"/>
          </p:nvPr>
        </p:nvSpPr>
        <p:spPr>
          <a:xfrm>
            <a:off x="6530117"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endParaRPr lang="zh-CN" altLang="en-US" noProof="0"/>
          </a:p>
        </p:txBody>
      </p:sp>
      <p:sp>
        <p:nvSpPr>
          <p:cNvPr id="21" name="文本占位符 2"/>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19" name="文本占位符 2"/>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2" name="内容占位符 3"/>
          <p:cNvSpPr>
            <a:spLocks noGrp="1"/>
          </p:cNvSpPr>
          <p:nvPr>
            <p:ph sz="half" idx="14"/>
          </p:nvPr>
        </p:nvSpPr>
        <p:spPr>
          <a:xfrm>
            <a:off x="6298609"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endParaRPr lang="zh-CN" altLang="en-US" noProof="0"/>
          </a:p>
        </p:txBody>
      </p:sp>
      <p:sp>
        <p:nvSpPr>
          <p:cNvPr id="26" name="内容占位符 10"/>
          <p:cNvSpPr>
            <a:spLocks noGrp="1"/>
          </p:cNvSpPr>
          <p:nvPr>
            <p:ph sz="quarter" idx="24" hasCustomPrompt="1"/>
          </p:nvPr>
        </p:nvSpPr>
        <p:spPr>
          <a:xfrm>
            <a:off x="9260321"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endParaRPr lang="zh-CN" altLang="en-US" noProof="0"/>
          </a:p>
        </p:txBody>
      </p:sp>
      <p:sp>
        <p:nvSpPr>
          <p:cNvPr id="14" name="文本占位符 2"/>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23" name="文本占位符 2"/>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cxnSp>
        <p:nvCxnSpPr>
          <p:cNvPr id="16" name="直接连接符​​(S) 15"/>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S) 19"/>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内容占位符 3"/>
          <p:cNvSpPr>
            <a:spLocks noGrp="1"/>
          </p:cNvSpPr>
          <p:nvPr>
            <p:ph sz="half" idx="16"/>
          </p:nvPr>
        </p:nvSpPr>
        <p:spPr>
          <a:xfrm>
            <a:off x="9023074" y="5120366"/>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endParaRPr lang="zh-CN" altLang="en-US" noProof="0"/>
          </a:p>
        </p:txBody>
      </p:sp>
      <p:sp>
        <p:nvSpPr>
          <p:cNvPr id="7" name="日期占位符 6"/>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摘要">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文本占位符 2"/>
          <p:cNvSpPr>
            <a:spLocks noGrp="1"/>
          </p:cNvSpPr>
          <p:nvPr>
            <p:ph type="body" idx="1"/>
          </p:nvPr>
        </p:nvSpPr>
        <p:spPr>
          <a:xfrm>
            <a:off x="5476875" y="3682546"/>
            <a:ext cx="5111750" cy="1525588"/>
          </a:xfrm>
        </p:spPr>
        <p:txBody>
          <a:bodyPr rtlCol="0" anchor="b">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endParaRPr lang="zh-CN" altLang="en-US" noProof="0"/>
          </a:p>
        </p:txBody>
      </p:sp>
      <p:cxnSp>
        <p:nvCxnSpPr>
          <p:cNvPr id="23" name="直接连接符​​(S) 22"/>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S) 11"/>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日期占位符 6"/>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22" name="页脚占位符 7"/>
          <p:cNvSpPr>
            <a:spLocks noGrp="1"/>
          </p:cNvSpPr>
          <p:nvPr>
            <p:ph type="ftr" sz="quarter" idx="11"/>
          </p:nvPr>
        </p:nvSpPr>
        <p:spPr>
          <a:xfrm>
            <a:off x="4038600" y="6356350"/>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24" name="幻灯片编号占位符 8"/>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议程​​">
    <p:bg>
      <p:bgPr>
        <a:solidFill>
          <a:schemeClr val="bg1"/>
        </a:solidFill>
        <a:effectLst/>
      </p:bgPr>
    </p:bg>
    <p:spTree>
      <p:nvGrpSpPr>
        <p:cNvPr id="1" name=""/>
        <p:cNvGrpSpPr/>
        <p:nvPr/>
      </p:nvGrpSpPr>
      <p:grpSpPr>
        <a:xfrm>
          <a:off x="0" y="0"/>
          <a:ext cx="0" cy="0"/>
          <a:chOff x="0" y="0"/>
          <a:chExt cx="0" cy="0"/>
        </a:xfrm>
      </p:grpSpPr>
      <p:pic>
        <p:nvPicPr>
          <p:cNvPr id="8" name="图形 7"/>
          <p:cNvPicPr>
            <a:picLocks noChangeAspect="1"/>
          </p:cNvPicPr>
          <p:nvPr/>
        </p:nvPicPr>
        <p:blipFill rotWithShape="1">
          <a:blip r:embed="rId2"/>
          <a:srcRect t="18301" r="28341" b="23071"/>
          <a:stretch>
            <a:fillRect/>
          </a:stretch>
        </p:blipFill>
        <p:spPr>
          <a:xfrm>
            <a:off x="5488815" y="0"/>
            <a:ext cx="6703185" cy="6858000"/>
          </a:xfrm>
          <a:prstGeom prst="rect">
            <a:avLst/>
          </a:prstGeom>
        </p:spPr>
      </p:pic>
      <p:sp>
        <p:nvSpPr>
          <p:cNvPr id="2" name="标题 1"/>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endParaRPr lang="zh-CN" altLang="en-US" noProof="0"/>
          </a:p>
        </p:txBody>
      </p:sp>
      <p:sp>
        <p:nvSpPr>
          <p:cNvPr id="3" name="内容占位符 2"/>
          <p:cNvSpPr>
            <a:spLocks noGrp="1"/>
          </p:cNvSpPr>
          <p:nvPr>
            <p:ph idx="1"/>
          </p:nvPr>
        </p:nvSpPr>
        <p:spPr>
          <a:xfrm>
            <a:off x="1333499" y="2924175"/>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4" name="日期占位符 3"/>
          <p:cNvSpPr>
            <a:spLocks noGrp="1"/>
          </p:cNvSpPr>
          <p:nvPr>
            <p:ph type="dt" sz="half" idx="10"/>
          </p:nvPr>
        </p:nvSpPr>
        <p:spPr>
          <a:xfrm>
            <a:off x="1333500" y="6356350"/>
            <a:ext cx="985157"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5" name="页脚占位符 4"/>
          <p:cNvSpPr>
            <a:spLocks noGrp="1"/>
          </p:cNvSpPr>
          <p:nvPr>
            <p:ph type="ftr" sz="quarter" idx="11"/>
          </p:nvPr>
        </p:nvSpPr>
        <p:spPr>
          <a:xfrm>
            <a:off x="2669886" y="6356349"/>
            <a:ext cx="248284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6" name="幻灯片编号占位符 5"/>
          <p:cNvSpPr>
            <a:spLocks noGrp="1"/>
          </p:cNvSpPr>
          <p:nvPr>
            <p:ph type="sldNum" sz="quarter" idx="12"/>
          </p:nvPr>
        </p:nvSpPr>
        <p:spPr>
          <a:xfrm>
            <a:off x="5536305" y="6356350"/>
            <a:ext cx="98755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结束语">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tx1">
                    <a:lumMod val="75000"/>
                    <a:lumOff val="25000"/>
                  </a:schemeClr>
                </a:solidFill>
              </a:defRPr>
            </a:lvl1pPr>
          </a:lstStyle>
          <a:p>
            <a:pPr rtl="0"/>
            <a:r>
              <a:rPr lang="zh-CN" altLang="en-US" noProof="0"/>
              <a:t>单击以编辑模板标题样式</a:t>
            </a:r>
            <a:endParaRPr lang="zh-CN" altLang="en-US" noProof="0"/>
          </a:p>
        </p:txBody>
      </p:sp>
      <p:sp>
        <p:nvSpPr>
          <p:cNvPr id="3" name="副标题 2"/>
          <p:cNvSpPr>
            <a:spLocks noGrp="1"/>
          </p:cNvSpPr>
          <p:nvPr>
            <p:ph type="subTitle" idx="1" hasCustomPrompt="1"/>
          </p:nvPr>
        </p:nvSpPr>
        <p:spPr>
          <a:xfrm>
            <a:off x="4267200" y="3238103"/>
            <a:ext cx="4179570" cy="2004161"/>
          </a:xfrm>
        </p:spPr>
        <p:txBody>
          <a:bodyPr rtlCol="0">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endParaRPr lang="zh-CN" altLang="en-US" noProof="0"/>
          </a:p>
        </p:txBody>
      </p:sp>
      <p:pic>
        <p:nvPicPr>
          <p:cNvPr id="6" name="图形 5"/>
          <p:cNvPicPr>
            <a:picLocks noChangeAspect="1"/>
          </p:cNvPicPr>
          <p:nvPr/>
        </p:nvPicPr>
        <p:blipFill>
          <a:blip r:embed="rId2"/>
          <a:stretch>
            <a:fillRect/>
          </a:stretch>
        </p:blipFill>
        <p:spPr>
          <a:xfrm>
            <a:off x="0" y="0"/>
            <a:ext cx="3176938" cy="6858000"/>
          </a:xfrm>
          <a:prstGeom prst="rect">
            <a:avLst/>
          </a:prstGeom>
        </p:spPr>
      </p:pic>
      <p:sp>
        <p:nvSpPr>
          <p:cNvPr id="9" name="日期占位符 6"/>
          <p:cNvSpPr>
            <a:spLocks noGrp="1"/>
          </p:cNvSpPr>
          <p:nvPr>
            <p:ph type="dt" sz="half" idx="10"/>
          </p:nvPr>
        </p:nvSpPr>
        <p:spPr>
          <a:xfrm>
            <a:off x="4267200" y="6356350"/>
            <a:ext cx="1774371" cy="365125"/>
          </a:xfrm>
        </p:spPr>
        <p:txBody>
          <a:bodyPr rtlCol="0"/>
          <a:lstStyle>
            <a:lvl1pPr>
              <a:defRPr sz="900"/>
            </a:lvl1pPr>
          </a:lstStyle>
          <a:p>
            <a:pPr rtl="0"/>
            <a:r>
              <a:rPr lang="en-US" altLang="zh-CN" noProof="0"/>
              <a:t>20XX</a:t>
            </a:r>
            <a:endParaRPr lang="zh-CN" altLang="en-US" noProof="0"/>
          </a:p>
        </p:txBody>
      </p:sp>
      <p:sp>
        <p:nvSpPr>
          <p:cNvPr id="10" name="页脚占位符 7"/>
          <p:cNvSpPr>
            <a:spLocks noGrp="1"/>
          </p:cNvSpPr>
          <p:nvPr>
            <p:ph type="ftr" sz="quarter" idx="11"/>
          </p:nvPr>
        </p:nvSpPr>
        <p:spPr>
          <a:xfrm>
            <a:off x="6479721" y="6356350"/>
            <a:ext cx="2661557" cy="365125"/>
          </a:xfrm>
        </p:spPr>
        <p:txBody>
          <a:bodyPr rtlCol="0"/>
          <a:lstStyle>
            <a:lvl1pPr>
              <a:defRPr sz="900"/>
            </a:lvl1pPr>
          </a:lstStyle>
          <a:p>
            <a:pPr rtl="0"/>
            <a:r>
              <a:rPr lang="zh-CN" altLang="en-US" noProof="0"/>
              <a:t>融资演讲稿</a:t>
            </a:r>
            <a:endParaRPr lang="zh-CN" altLang="en-US" noProof="0"/>
          </a:p>
        </p:txBody>
      </p:sp>
      <p:sp>
        <p:nvSpPr>
          <p:cNvPr id="11" name="幻灯片编号占位符 8"/>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en-US" altLang="zh-CN" noProof="0" smtClean="0"/>
            </a:fld>
            <a:endParaRPr lang="zh-CN" alt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日程表">
    <p:spTree>
      <p:nvGrpSpPr>
        <p:cNvPr id="1" name=""/>
        <p:cNvGrpSpPr/>
        <p:nvPr/>
      </p:nvGrpSpPr>
      <p:grpSpPr>
        <a:xfrm>
          <a:off x="0" y="0"/>
          <a:ext cx="0" cy="0"/>
          <a:chOff x="0" y="0"/>
          <a:chExt cx="0" cy="0"/>
        </a:xfrm>
      </p:grpSpPr>
      <p:sp>
        <p:nvSpPr>
          <p:cNvPr id="12" name="图形 10"/>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单击此处编辑标题</a:t>
            </a:r>
            <a:endParaRPr lang="zh-CN" altLang="en-US" noProof="0"/>
          </a:p>
        </p:txBody>
      </p:sp>
      <p:sp>
        <p:nvSpPr>
          <p:cNvPr id="16" name="文本占位符 15"/>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endParaRPr lang="zh-CN" altLang="en-US" noProof="0"/>
          </a:p>
        </p:txBody>
      </p:sp>
      <p:sp>
        <p:nvSpPr>
          <p:cNvPr id="17" name="文本占位符 15"/>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endParaRPr lang="zh-CN" altLang="en-US" noProof="0"/>
          </a:p>
        </p:txBody>
      </p:sp>
      <p:sp>
        <p:nvSpPr>
          <p:cNvPr id="18" name="文本占位符 15"/>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endParaRPr lang="zh-CN" altLang="en-US" noProof="0"/>
          </a:p>
        </p:txBody>
      </p:sp>
      <p:sp>
        <p:nvSpPr>
          <p:cNvPr id="19" name="文本占位符 15"/>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endParaRPr lang="zh-CN" altLang="en-US" noProof="0"/>
          </a:p>
        </p:txBody>
      </p:sp>
      <p:sp>
        <p:nvSpPr>
          <p:cNvPr id="34" name="文本占位符 15"/>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endParaRPr lang="zh-CN" altLang="en-US" noProof="0"/>
          </a:p>
        </p:txBody>
      </p:sp>
      <p:sp>
        <p:nvSpPr>
          <p:cNvPr id="35" name="文本占位符 15"/>
          <p:cNvSpPr>
            <a:spLocks noGrp="1"/>
          </p:cNvSpPr>
          <p:nvPr>
            <p:ph type="body" sz="quarter" idx="18" hasCustomPrompt="1"/>
          </p:nvPr>
        </p:nvSpPr>
        <p:spPr>
          <a:xfrm>
            <a:off x="4986028" y="268256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endParaRPr lang="zh-CN" altLang="en-US" noProof="0"/>
          </a:p>
        </p:txBody>
      </p:sp>
      <p:sp>
        <p:nvSpPr>
          <p:cNvPr id="36" name="文本占位符 15"/>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endParaRPr lang="zh-CN" altLang="en-US" noProof="0"/>
          </a:p>
        </p:txBody>
      </p:sp>
      <p:sp>
        <p:nvSpPr>
          <p:cNvPr id="37" name="文本占位符 15"/>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endParaRPr lang="zh-CN" altLang="en-US" noProof="0"/>
          </a:p>
        </p:txBody>
      </p:sp>
      <p:cxnSp>
        <p:nvCxnSpPr>
          <p:cNvPr id="3" name="直接连接符​​(S) 2"/>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直接连接符​​(S) 3"/>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直接连接符​​(S) 7"/>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直接连接符​​(S) 8"/>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日期占位符 4"/>
          <p:cNvSpPr>
            <a:spLocks noGrp="1"/>
          </p:cNvSpPr>
          <p:nvPr>
            <p:ph type="dt" sz="half" idx="10"/>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6" name="页脚占位符 5"/>
          <p:cNvSpPr>
            <a:spLocks noGrp="1"/>
          </p:cNvSpPr>
          <p:nvPr>
            <p:ph type="ftr" sz="quarter" idx="11"/>
          </p:nvPr>
        </p:nvSpPr>
        <p:spPr>
          <a:xfrm>
            <a:off x="6155823" y="6356350"/>
            <a:ext cx="1808712" cy="365125"/>
          </a:xfrm>
        </p:spPr>
        <p:txBody>
          <a:bodyPr rtlCol="0"/>
          <a:lstStyle>
            <a:lvl1pPr algn="l">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7" name="灯片编号占位符 6"/>
          <p:cNvSpPr>
            <a:spLocks noGrp="1"/>
          </p:cNvSpPr>
          <p:nvPr>
            <p:ph type="sldNum" sz="quarter" idx="12"/>
          </p:nvPr>
        </p:nvSpPr>
        <p:spPr>
          <a:xfrm>
            <a:off x="10810874" y="6356350"/>
            <a:ext cx="542925"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 3 列">
    <p:bg>
      <p:bgPr>
        <a:solidFill>
          <a:schemeClr val="accent2"/>
        </a:solidFill>
        <a:effectLst/>
      </p:bgPr>
    </p:bg>
    <p:spTree>
      <p:nvGrpSpPr>
        <p:cNvPr id="1" name=""/>
        <p:cNvGrpSpPr/>
        <p:nvPr/>
      </p:nvGrpSpPr>
      <p:grpSpPr>
        <a:xfrm>
          <a:off x="0" y="0"/>
          <a:ext cx="0" cy="0"/>
          <a:chOff x="0" y="0"/>
          <a:chExt cx="0" cy="0"/>
        </a:xfrm>
      </p:grpSpPr>
      <p:sp>
        <p:nvSpPr>
          <p:cNvPr id="14" name="标题 1"/>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15" name="文本占位符 15"/>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7" name="文本占位符 18"/>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31" name="文本占位符 15"/>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单击此处添加副标题</a:t>
            </a:r>
            <a:endParaRPr lang="zh-CN" altLang="en-US" noProof="0"/>
          </a:p>
        </p:txBody>
      </p:sp>
      <p:sp>
        <p:nvSpPr>
          <p:cNvPr id="32" name="文本占位符 18"/>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33" name="文本占位符 15"/>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单击此处添加副标题</a:t>
            </a:r>
            <a:endParaRPr lang="zh-CN" altLang="en-US" noProof="0"/>
          </a:p>
        </p:txBody>
      </p:sp>
      <p:sp>
        <p:nvSpPr>
          <p:cNvPr id="34" name="文本占位符 18"/>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2" name="文本占位符 15"/>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单击此处添加副标题</a:t>
            </a:r>
            <a:endParaRPr lang="zh-CN" altLang="en-US" noProof="0"/>
          </a:p>
        </p:txBody>
      </p:sp>
      <p:sp>
        <p:nvSpPr>
          <p:cNvPr id="13" name="文本占位符 18"/>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3" name="日期占位符 2"/>
          <p:cNvSpPr>
            <a:spLocks noGrp="1"/>
          </p:cNvSpPr>
          <p:nvPr>
            <p:ph type="dt" sz="half" idx="2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4" name="页脚占位符 3"/>
          <p:cNvSpPr>
            <a:spLocks noGrp="1"/>
          </p:cNvSpPr>
          <p:nvPr>
            <p:ph type="ftr" sz="quarter" idx="2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5" name="灯片编号占位符 4"/>
          <p:cNvSpPr>
            <a:spLocks noGrp="1"/>
          </p:cNvSpPr>
          <p:nvPr>
            <p:ph type="sldNum" sz="quarter" idx="2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cxnSp>
        <p:nvCxnSpPr>
          <p:cNvPr id="2" name="直接连接符​​(S) 1"/>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形 6"/>
          <p:cNvPicPr>
            <a:picLocks noChangeAspect="1"/>
          </p:cNvPicPr>
          <p:nvPr userDrawn="1"/>
        </p:nvPicPr>
        <p:blipFill>
          <a:blip r:embed="rId2"/>
          <a:stretch>
            <a:fillRect/>
          </a:stretch>
        </p:blipFill>
        <p:spPr>
          <a:xfrm>
            <a:off x="0" y="473953"/>
            <a:ext cx="2057400" cy="1647825"/>
          </a:xfrm>
          <a:prstGeom prst="rect">
            <a:avLst/>
          </a:prstGeom>
        </p:spPr>
      </p:pic>
      <p:pic>
        <p:nvPicPr>
          <p:cNvPr id="8" name="图形 7"/>
          <p:cNvPicPr>
            <a:picLocks noChangeAspect="1"/>
          </p:cNvPicPr>
          <p:nvPr userDrawn="1"/>
        </p:nvPicPr>
        <p:blipFill>
          <a:blip r:embed="rId3"/>
          <a:stretch>
            <a:fillRect/>
          </a:stretch>
        </p:blipFill>
        <p:spPr>
          <a:xfrm>
            <a:off x="11049000" y="5180889"/>
            <a:ext cx="1143000" cy="9144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 2 列">
    <p:bg>
      <p:bgPr>
        <a:solidFill>
          <a:schemeClr val="bg1"/>
        </a:solidFill>
        <a:effectLst/>
      </p:bgPr>
    </p:bg>
    <p:spTree>
      <p:nvGrpSpPr>
        <p:cNvPr id="1" name=""/>
        <p:cNvGrpSpPr/>
        <p:nvPr/>
      </p:nvGrpSpPr>
      <p:grpSpPr>
        <a:xfrm>
          <a:off x="0" y="0"/>
          <a:ext cx="0" cy="0"/>
          <a:chOff x="0" y="0"/>
          <a:chExt cx="0" cy="0"/>
        </a:xfrm>
      </p:grpSpPr>
      <p:sp>
        <p:nvSpPr>
          <p:cNvPr id="14" name="标题 1"/>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15" name="文本占位符 15"/>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7" name="文本占位符 18"/>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6" name="文本占位符 15"/>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8" name="文本占位符 18"/>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9" name="文本占位符 15"/>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20" name="文本占位符 18"/>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23" name="文本占位符 15"/>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24" name="文本占位符 18"/>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3" name="日期占位符 2"/>
          <p:cNvSpPr>
            <a:spLocks noGrp="1"/>
          </p:cNvSpPr>
          <p:nvPr>
            <p:ph type="dt" sz="half" idx="20"/>
          </p:nvPr>
        </p:nvSpPr>
        <p:spPr>
          <a:xfrm>
            <a:off x="5919680" y="6356350"/>
            <a:ext cx="947516"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4" name="页脚占位符 3"/>
          <p:cNvSpPr>
            <a:spLocks noGrp="1"/>
          </p:cNvSpPr>
          <p:nvPr>
            <p:ph type="ftr" sz="quarter" idx="21"/>
          </p:nvPr>
        </p:nvSpPr>
        <p:spPr>
          <a:xfrm>
            <a:off x="7161955" y="6356350"/>
            <a:ext cx="324394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5" name="灯片编号占位符 4"/>
          <p:cNvSpPr>
            <a:spLocks noGrp="1"/>
          </p:cNvSpPr>
          <p:nvPr>
            <p:ph type="sldNum" sz="quarter" idx="22"/>
          </p:nvPr>
        </p:nvSpPr>
        <p:spPr>
          <a:xfrm>
            <a:off x="10700656" y="6356350"/>
            <a:ext cx="65314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pic>
        <p:nvPicPr>
          <p:cNvPr id="2" name="图形 1"/>
          <p:cNvPicPr>
            <a:picLocks noChangeAspect="1"/>
          </p:cNvPicPr>
          <p:nvPr userDrawn="1"/>
        </p:nvPicPr>
        <p:blipFill rotWithShape="1">
          <a:blip r:embed="rId2"/>
          <a:srcRect l="39434" t="20278" b="22673"/>
          <a:stretch>
            <a:fillRect/>
          </a:stretch>
        </p:blipFill>
        <p:spPr>
          <a:xfrm>
            <a:off x="-4696" y="-1"/>
            <a:ext cx="4896735" cy="438594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简介">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文本占位符 2"/>
          <p:cNvSpPr>
            <a:spLocks noGrp="1"/>
          </p:cNvSpPr>
          <p:nvPr>
            <p:ph type="body" idx="1"/>
          </p:nvPr>
        </p:nvSpPr>
        <p:spPr>
          <a:xfrm>
            <a:off x="1362075" y="3660774"/>
            <a:ext cx="5111750" cy="1525588"/>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endParaRPr lang="zh-CN" altLang="en-US" noProof="0"/>
          </a:p>
        </p:txBody>
      </p:sp>
      <p:cxnSp>
        <p:nvCxnSpPr>
          <p:cNvPr id="14" name="直接连接符​​(S) 13"/>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S) 22"/>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日期占位符 6"/>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10" name="页脚占位符 7"/>
          <p:cNvSpPr>
            <a:spLocks noGrp="1"/>
          </p:cNvSpPr>
          <p:nvPr>
            <p:ph type="ftr" sz="quarter" idx="11"/>
          </p:nvPr>
        </p:nvSpPr>
        <p:spPr>
          <a:xfrm>
            <a:off x="5224463" y="6356350"/>
            <a:ext cx="1743075"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11" name="幻灯片编号占位符 8"/>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分节符">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endParaRPr lang="zh-CN" altLang="en-US" noProof="0"/>
          </a:p>
        </p:txBody>
      </p:sp>
      <p:pic>
        <p:nvPicPr>
          <p:cNvPr id="5" name="图形 4"/>
          <p:cNvPicPr>
            <a:picLocks noChangeAspect="1"/>
          </p:cNvPicPr>
          <p:nvPr/>
        </p:nvPicPr>
        <p:blipFill>
          <a:blip r:embed="rId2"/>
          <a:stretch>
            <a:fillRect/>
          </a:stretch>
        </p:blipFill>
        <p:spPr>
          <a:xfrm>
            <a:off x="0" y="828675"/>
            <a:ext cx="5876925" cy="520065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引言">
    <p:spTree>
      <p:nvGrpSpPr>
        <p:cNvPr id="1" name=""/>
        <p:cNvGrpSpPr/>
        <p:nvPr/>
      </p:nvGrpSpPr>
      <p:grpSpPr>
        <a:xfrm>
          <a:off x="0" y="0"/>
          <a:ext cx="0" cy="0"/>
          <a:chOff x="0" y="0"/>
          <a:chExt cx="0" cy="0"/>
        </a:xfrm>
      </p:grpSpPr>
      <p:pic>
        <p:nvPicPr>
          <p:cNvPr id="7" name="图形 6"/>
          <p:cNvPicPr>
            <a:picLocks noChangeAspect="1"/>
          </p:cNvPicPr>
          <p:nvPr/>
        </p:nvPicPr>
        <p:blipFill>
          <a:blip r:embed="rId2"/>
          <a:stretch>
            <a:fillRect/>
          </a:stretch>
        </p:blipFill>
        <p:spPr>
          <a:xfrm>
            <a:off x="0" y="0"/>
            <a:ext cx="5581650" cy="6858000"/>
          </a:xfrm>
          <a:prstGeom prst="rect">
            <a:avLst/>
          </a:prstGeom>
        </p:spPr>
      </p:pic>
      <p:sp>
        <p:nvSpPr>
          <p:cNvPr id="2" name="标题 1"/>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cxnSp>
        <p:nvCxnSpPr>
          <p:cNvPr id="9" name="直接连接符​​(S) 8"/>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占位符 15"/>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2" name="文本占位符 18"/>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3" name="文本占位符 15"/>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4" name="文本占位符 18"/>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5" name="文本占位符 15"/>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6" name="文本占位符 18"/>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7" name="日期占位符 2"/>
          <p:cNvSpPr>
            <a:spLocks noGrp="1"/>
          </p:cNvSpPr>
          <p:nvPr>
            <p:ph type="dt" sz="half" idx="20"/>
          </p:nvPr>
        </p:nvSpPr>
        <p:spPr>
          <a:xfrm>
            <a:off x="5919680" y="6356350"/>
            <a:ext cx="947516"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18" name="页脚占位符 3"/>
          <p:cNvSpPr>
            <a:spLocks noGrp="1"/>
          </p:cNvSpPr>
          <p:nvPr>
            <p:ph type="ftr" sz="quarter" idx="21"/>
          </p:nvPr>
        </p:nvSpPr>
        <p:spPr>
          <a:xfrm>
            <a:off x="7161955" y="6356350"/>
            <a:ext cx="324394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19" name="灯片编号占位符 4"/>
          <p:cNvSpPr>
            <a:spLocks noGrp="1"/>
          </p:cNvSpPr>
          <p:nvPr>
            <p:ph type="sldNum" sz="quarter" idx="22"/>
          </p:nvPr>
        </p:nvSpPr>
        <p:spPr>
          <a:xfrm>
            <a:off x="10700656" y="6356350"/>
            <a:ext cx="65314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三栏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文本占位符 2"/>
          <p:cNvSpPr>
            <a:spLocks noGrp="1"/>
          </p:cNvSpPr>
          <p:nvPr>
            <p:ph type="body" idx="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4" name="内容占位符 3"/>
          <p:cNvSpPr>
            <a:spLocks noGrp="1"/>
          </p:cNvSpPr>
          <p:nvPr>
            <p:ph sz="half" idx="2"/>
          </p:nvPr>
        </p:nvSpPr>
        <p:spPr>
          <a:xfrm>
            <a:off x="1243104"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5" name="文本占位符 4"/>
          <p:cNvSpPr>
            <a:spLocks noGrp="1"/>
          </p:cNvSpPr>
          <p:nvPr>
            <p:ph type="body" sz="quarter" idx="3"/>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单击此处编辑母版文本样式</a:t>
            </a:r>
            <a:endParaRPr lang="zh-CN" altLang="en-US" noProof="0"/>
          </a:p>
        </p:txBody>
      </p:sp>
      <p:sp>
        <p:nvSpPr>
          <p:cNvPr id="6" name="内容占位符 5"/>
          <p:cNvSpPr>
            <a:spLocks noGrp="1"/>
          </p:cNvSpPr>
          <p:nvPr>
            <p:ph sz="quarter" idx="4"/>
          </p:nvPr>
        </p:nvSpPr>
        <p:spPr>
          <a:xfrm>
            <a:off x="4647665" y="3834606"/>
            <a:ext cx="2896671"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21" name="文本占位符 2"/>
          <p:cNvSpPr>
            <a:spLocks noGrp="1"/>
          </p:cNvSpPr>
          <p:nvPr>
            <p:ph type="body" idx="13"/>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22" name="内容占位符 3"/>
          <p:cNvSpPr>
            <a:spLocks noGrp="1"/>
          </p:cNvSpPr>
          <p:nvPr>
            <p:ph sz="half" idx="14"/>
          </p:nvPr>
        </p:nvSpPr>
        <p:spPr>
          <a:xfrm>
            <a:off x="8066421"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7" name="日期占位符 6"/>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cxnSp>
        <p:nvCxnSpPr>
          <p:cNvPr id="16" name="直接连接符​​(S) 15"/>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S) 19"/>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a:t>单击此处编辑母版标题样式</a:t>
            </a:r>
            <a:endParaRPr lang="zh-CN" altLang="en-US" noProof="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a:t>单击此处编辑母版文本样式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21.png"/><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5.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5.xml"/><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5.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5.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5.xml"/><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5.xml"/><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712946" y="865472"/>
            <a:ext cx="5334802" cy="1122202"/>
          </a:xfrm>
        </p:spPr>
        <p:txBody>
          <a:bodyPr rtlCol="0"/>
          <a:lstStyle/>
          <a:p>
            <a:pPr rtl="0"/>
            <a:r>
              <a:rPr lang="en-US" altLang="zh-CN" dirty="0"/>
              <a:t>UML2</a:t>
            </a:r>
            <a:r>
              <a:rPr lang="zh-CN" altLang="en-US" dirty="0"/>
              <a:t>基础</a:t>
            </a:r>
            <a:r>
              <a:rPr lang="en-US" altLang="zh-CN" dirty="0"/>
              <a:t>II</a:t>
            </a:r>
            <a:r>
              <a:rPr lang="zh-CN" altLang="en-US" dirty="0"/>
              <a:t>：界面原型</a:t>
            </a:r>
            <a:endParaRPr lang="zh-CN" altLang="en-US" dirty="0"/>
          </a:p>
        </p:txBody>
      </p:sp>
      <p:sp>
        <p:nvSpPr>
          <p:cNvPr id="3" name="副标题 2"/>
          <p:cNvSpPr>
            <a:spLocks noGrp="1"/>
          </p:cNvSpPr>
          <p:nvPr>
            <p:ph type="subTitle" idx="1"/>
          </p:nvPr>
        </p:nvSpPr>
        <p:spPr>
          <a:xfrm>
            <a:off x="9047748" y="2603059"/>
            <a:ext cx="4941770" cy="396660"/>
          </a:xfrm>
        </p:spPr>
        <p:txBody>
          <a:bodyPr rtlCol="0"/>
          <a:lstStyle/>
          <a:p>
            <a:r>
              <a:rPr lang="en-US" altLang="zh-CN" sz="2000" b="1" dirty="0">
                <a:solidFill>
                  <a:schemeClr val="tx1"/>
                </a:solidFill>
                <a:latin typeface="微软雅黑" panose="020B0503020204020204" pitchFamily="34" charset="-122"/>
                <a:ea typeface="微软雅黑" panose="020B0503020204020204" pitchFamily="34" charset="-122"/>
              </a:rPr>
              <a:t>——</a:t>
            </a:r>
            <a:r>
              <a:rPr lang="zh-CN" altLang="en-US" sz="2000" b="1" dirty="0">
                <a:solidFill>
                  <a:schemeClr val="tx1"/>
                </a:solidFill>
                <a:latin typeface="微软雅黑" panose="020B0503020204020204" pitchFamily="34" charset="-122"/>
                <a:ea typeface="微软雅黑" panose="020B0503020204020204" pitchFamily="34" charset="-122"/>
              </a:rPr>
              <a:t>第四次翻转课堂</a:t>
            </a:r>
            <a:endParaRPr lang="zh-CN" altLang="en-US" sz="2000" b="1" dirty="0">
              <a:solidFill>
                <a:schemeClr val="tx1"/>
              </a:solidFill>
              <a:latin typeface="微软雅黑" panose="020B0503020204020204" pitchFamily="34" charset="-122"/>
              <a:ea typeface="微软雅黑" panose="020B0503020204020204" pitchFamily="34" charset="-122"/>
            </a:endParaRPr>
          </a:p>
          <a:p>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715000" y="5319644"/>
            <a:ext cx="7467600" cy="830997"/>
          </a:xfrm>
          <a:prstGeom prst="rect">
            <a:avLst/>
          </a:prstGeom>
          <a:noFill/>
        </p:spPr>
        <p:txBody>
          <a:bodyPr wrap="square">
            <a:spAutoFit/>
          </a:bodyPr>
          <a:lstStyle/>
          <a:p>
            <a:r>
              <a:rPr lang="en-US" altLang="zh-CN" sz="2400" b="1" dirty="0"/>
              <a:t>G12</a:t>
            </a:r>
            <a:r>
              <a:rPr lang="zh-CN" altLang="en-US" sz="2400" b="1" dirty="0"/>
              <a:t>组：徐浩达 朱佩豪 张浩瀚 黄舒翔 梅晨睿</a:t>
            </a:r>
            <a:endParaRPr lang="zh-CN" altLang="en-US" sz="2400" b="1" dirty="0"/>
          </a:p>
          <a:p>
            <a:r>
              <a:rPr lang="en-US" altLang="zh-CN" sz="2400" b="1" dirty="0"/>
              <a:t>                                                          2022/04/02</a:t>
            </a:r>
            <a:endParaRPr lang="en-US" altLang="zh-CN"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原型优点</a:t>
            </a:r>
            <a:br>
              <a:rPr lang="zh-CN" altLang="en-US" dirty="0"/>
            </a:br>
            <a:endParaRPr lang="zh-CN" altLang="en-US" dirty="0"/>
          </a:p>
        </p:txBody>
      </p:sp>
      <p:sp>
        <p:nvSpPr>
          <p:cNvPr id="11" name="灯片编号占位符 10"/>
          <p:cNvSpPr>
            <a:spLocks noGrp="1"/>
          </p:cNvSpPr>
          <p:nvPr>
            <p:ph type="sldNum" sz="quarter" idx="12"/>
          </p:nvPr>
        </p:nvSpPr>
        <p:spPr/>
        <p:txBody>
          <a:bodyPr/>
          <a:lstStyle/>
          <a:p>
            <a:fld id="{B5CEABB6-07DC-46E8-9B57-56EC44A396E5}" type="slidenum">
              <a:rPr lang="en-US" altLang="zh-CN" noProof="0" smtClean="0"/>
            </a:fld>
            <a:endParaRPr lang="zh-CN" altLang="en-US" noProof="0"/>
          </a:p>
        </p:txBody>
      </p:sp>
      <p:sp>
        <p:nvSpPr>
          <p:cNvPr id="12" name="文本框 11"/>
          <p:cNvSpPr txBox="1"/>
          <p:nvPr/>
        </p:nvSpPr>
        <p:spPr>
          <a:xfrm>
            <a:off x="2037801" y="2309544"/>
            <a:ext cx="9315999" cy="2831544"/>
          </a:xfrm>
          <a:prstGeom prst="rect">
            <a:avLst/>
          </a:prstGeom>
          <a:noFill/>
        </p:spPr>
        <p:txBody>
          <a:bodyPr wrap="square">
            <a:spAutoFit/>
          </a:bodyPr>
          <a:lstStyle/>
          <a:p>
            <a:r>
              <a:rPr lang="zh-CN" altLang="en-US" sz="2000" b="1" dirty="0"/>
              <a:t>原型具有快速创建、修改成本低、聚焦易用性等不可取代的优势。</a:t>
            </a:r>
            <a:endParaRPr lang="zh-CN" altLang="en-US" sz="2000" b="1" dirty="0"/>
          </a:p>
          <a:p>
            <a:endParaRPr lang="zh-CN" altLang="en-US" sz="2000" b="1" dirty="0"/>
          </a:p>
          <a:p>
            <a:r>
              <a:rPr lang="zh-CN" altLang="en-US" sz="2000" b="1" dirty="0">
                <a:solidFill>
                  <a:srgbClr val="FF0000"/>
                </a:solidFill>
              </a:rPr>
              <a:t>快速创建</a:t>
            </a:r>
            <a:r>
              <a:rPr lang="zh-CN" altLang="en-US" sz="2000" b="1" dirty="0"/>
              <a:t>是指不需要考虑太多细节和视觉表现手法，可以快速出图；</a:t>
            </a:r>
            <a:endParaRPr lang="en-US" altLang="zh-CN" sz="2000" b="1" dirty="0"/>
          </a:p>
          <a:p>
            <a:endParaRPr lang="en-US" altLang="zh-CN" sz="2000" b="1" dirty="0"/>
          </a:p>
          <a:p>
            <a:r>
              <a:rPr lang="zh-CN" altLang="en-US" sz="2000" b="1" dirty="0">
                <a:solidFill>
                  <a:srgbClr val="FF0000"/>
                </a:solidFill>
              </a:rPr>
              <a:t>聚焦易用性</a:t>
            </a:r>
            <a:r>
              <a:rPr lang="zh-CN" altLang="en-US" sz="2000" b="1" dirty="0"/>
              <a:t>是指 将产品设计的重点放到功能的易用性上，不会被视觉设计所干扰；</a:t>
            </a:r>
            <a:endParaRPr lang="en-US" altLang="zh-CN" sz="2000" b="1" dirty="0"/>
          </a:p>
          <a:p>
            <a:endParaRPr lang="en-US" altLang="zh-CN" sz="2000" b="1" dirty="0"/>
          </a:p>
          <a:p>
            <a:r>
              <a:rPr lang="zh-CN" altLang="en-US" sz="2000" b="1" dirty="0">
                <a:solidFill>
                  <a:srgbClr val="FF0000"/>
                </a:solidFill>
              </a:rPr>
              <a:t>修改成本低</a:t>
            </a:r>
            <a:r>
              <a:rPr lang="zh-CN" altLang="en-US" sz="2000" b="1" dirty="0"/>
              <a:t>，是指线框图 比视觉设计稿更容易、更快速地修改，耗时短，效率高。</a:t>
            </a:r>
            <a:endParaRPr lang="zh-CN" altLang="en-US" sz="2000" b="1" dirty="0"/>
          </a:p>
          <a:p>
            <a:endParaRPr lang="en-US" altLang="zh-CN" sz="2000" b="1" dirty="0"/>
          </a:p>
          <a:p>
            <a:endParaRPr lang="zh-CN" altLang="en-US"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32066" y="1070231"/>
            <a:ext cx="5431971" cy="846301"/>
          </a:xfrm>
        </p:spPr>
        <p:txBody>
          <a:bodyPr rtlCol="0">
            <a:normAutofit/>
          </a:bodyPr>
          <a:lstStyle/>
          <a:p>
            <a:pPr rtl="0"/>
            <a:r>
              <a:rPr lang="zh-CN" altLang="en-US" sz="2400" dirty="0"/>
              <a:t>什么是界面原型？</a:t>
            </a:r>
            <a:endParaRPr lang="zh-CN" altLang="en-US" sz="2400" dirty="0"/>
          </a:p>
        </p:txBody>
      </p:sp>
      <p:sp>
        <p:nvSpPr>
          <p:cNvPr id="4" name="灯片编号占位符 3"/>
          <p:cNvSpPr>
            <a:spLocks noGrp="1"/>
          </p:cNvSpPr>
          <p:nvPr>
            <p:ph type="sldNum" sz="quarter" idx="22"/>
          </p:nvPr>
        </p:nvSpPr>
        <p:spPr>
          <a:xfrm>
            <a:off x="10700656" y="6356350"/>
            <a:ext cx="653143" cy="365125"/>
          </a:xfrm>
        </p:spPr>
        <p:txBody>
          <a:bodyPr rtlCol="0"/>
          <a:lstStyle/>
          <a:p>
            <a:pPr rtl="0"/>
            <a:fld id="{19B51A1E-902D-48AF-9020-955120F399B6}" type="slidenum">
              <a:rPr lang="en-ZA" altLang="zh-CN" smtClean="0"/>
            </a:fld>
            <a:endParaRPr lang="zh-CN" altLang="en-ZA" dirty="0"/>
          </a:p>
        </p:txBody>
      </p:sp>
      <p:sp>
        <p:nvSpPr>
          <p:cNvPr id="17" name="文本框 16"/>
          <p:cNvSpPr txBox="1"/>
          <p:nvPr/>
        </p:nvSpPr>
        <p:spPr>
          <a:xfrm>
            <a:off x="4653690" y="3091814"/>
            <a:ext cx="5943457" cy="3447098"/>
          </a:xfrm>
          <a:prstGeom prst="rect">
            <a:avLst/>
          </a:prstGeom>
          <a:noFill/>
        </p:spPr>
        <p:txBody>
          <a:bodyPr wrap="square">
            <a:spAutoFit/>
          </a:bodyPr>
          <a:lstStyle/>
          <a:p>
            <a:r>
              <a:rPr lang="zh-CN" altLang="en-US" sz="2000" b="1" dirty="0"/>
              <a:t>原型是需求的一种呈现方式，是当下沟通需求的主要方式；</a:t>
            </a:r>
            <a:endParaRPr lang="en-US" altLang="zh-CN" sz="2000" b="1" dirty="0"/>
          </a:p>
          <a:p>
            <a:r>
              <a:rPr lang="zh-CN" altLang="en-US" sz="2000" b="1" dirty="0"/>
              <a:t>是对一个产品的可视化呈现，主要传达一个产品的信息架构、内容、功能和交互方式。</a:t>
            </a:r>
            <a:endParaRPr lang="zh-CN" altLang="en-US" sz="2000" b="1" dirty="0"/>
          </a:p>
          <a:p>
            <a:endParaRPr lang="zh-CN" altLang="en-US" sz="2000" b="1" dirty="0"/>
          </a:p>
          <a:p>
            <a:r>
              <a:rPr lang="zh-CN" altLang="en-US" sz="2000" b="1" dirty="0"/>
              <a:t>它是产品功能和内容的示意图，一般包括线框图以及交互说明。手绘，</a:t>
            </a:r>
            <a:r>
              <a:rPr lang="en-US" altLang="zh-CN" sz="2000" b="1" dirty="0"/>
              <a:t>HTML</a:t>
            </a:r>
            <a:r>
              <a:rPr lang="zh-CN" altLang="en-US" sz="2000" b="1" dirty="0"/>
              <a:t>，专门的工具都可以制作。原型是产品设计初期供整个团队参考、讨论、评估的主要依据。需求文档也包含对功能和内容的说明，但原型并不是简单地把需求文档图形化。</a:t>
            </a:r>
            <a:endParaRPr lang="zh-CN" altLang="en-US" sz="2000" b="1" dirty="0"/>
          </a:p>
          <a:p>
            <a:endParaRPr lang="zh-CN" altLang="en-US" b="1" dirty="0"/>
          </a:p>
        </p:txBody>
      </p:sp>
      <p:sp>
        <p:nvSpPr>
          <p:cNvPr id="23" name="文本框 22"/>
          <p:cNvSpPr txBox="1"/>
          <p:nvPr/>
        </p:nvSpPr>
        <p:spPr>
          <a:xfrm>
            <a:off x="4653690" y="1620195"/>
            <a:ext cx="5359781" cy="1323439"/>
          </a:xfrm>
          <a:prstGeom prst="rect">
            <a:avLst/>
          </a:prstGeom>
          <a:noFill/>
        </p:spPr>
        <p:txBody>
          <a:bodyPr wrap="square">
            <a:spAutoFit/>
          </a:bodyPr>
          <a:lstStyle/>
          <a:p>
            <a:r>
              <a:rPr lang="zh-CN" altLang="en-US" sz="2000" b="1" dirty="0">
                <a:solidFill>
                  <a:srgbClr val="FF0000"/>
                </a:solidFill>
              </a:rPr>
              <a:t>在需求分析阶段</a:t>
            </a:r>
            <a:r>
              <a:rPr lang="en-US" altLang="zh-CN" sz="2000" b="1" dirty="0">
                <a:solidFill>
                  <a:srgbClr val="FF0000"/>
                </a:solidFill>
              </a:rPr>
              <a:t>,</a:t>
            </a:r>
            <a:r>
              <a:rPr lang="zh-CN" altLang="en-US" sz="2000" b="1" dirty="0">
                <a:solidFill>
                  <a:srgbClr val="FF0000"/>
                </a:solidFill>
              </a:rPr>
              <a:t>完成用例过程中</a:t>
            </a:r>
            <a:r>
              <a:rPr lang="en-US" altLang="zh-CN" sz="2000" b="1" dirty="0">
                <a:solidFill>
                  <a:srgbClr val="FF0000"/>
                </a:solidFill>
              </a:rPr>
              <a:t>,</a:t>
            </a:r>
            <a:r>
              <a:rPr lang="zh-CN" altLang="en-US" sz="2000" b="1" dirty="0">
                <a:solidFill>
                  <a:srgbClr val="FF0000"/>
                </a:solidFill>
              </a:rPr>
              <a:t>或者完成用例后进行设计</a:t>
            </a:r>
            <a:r>
              <a:rPr lang="en-US" altLang="zh-CN" sz="2000" b="1" dirty="0">
                <a:solidFill>
                  <a:srgbClr val="FF0000"/>
                </a:solidFill>
              </a:rPr>
              <a:t>, </a:t>
            </a:r>
            <a:r>
              <a:rPr lang="zh-CN" altLang="en-US" sz="2000" b="1" dirty="0">
                <a:solidFill>
                  <a:srgbClr val="FF0000"/>
                </a:solidFill>
              </a:rPr>
              <a:t>协助需求分析。</a:t>
            </a:r>
            <a:r>
              <a:rPr lang="zh-CN" altLang="en-US" sz="2000" b="1" dirty="0"/>
              <a:t>通过建模工具，确定界面上的元素、位置、布局、颜色、交互等</a:t>
            </a:r>
            <a:endParaRPr lang="zh-CN" altLang="en-US" sz="2000" b="1" dirty="0"/>
          </a:p>
        </p:txBody>
      </p:sp>
      <p:sp>
        <p:nvSpPr>
          <p:cNvPr id="18" name="文本框 17"/>
          <p:cNvSpPr txBox="1"/>
          <p:nvPr/>
        </p:nvSpPr>
        <p:spPr>
          <a:xfrm>
            <a:off x="157910" y="4327736"/>
            <a:ext cx="3200400" cy="523220"/>
          </a:xfrm>
          <a:prstGeom prst="rect">
            <a:avLst/>
          </a:prstGeom>
          <a:noFill/>
        </p:spPr>
        <p:txBody>
          <a:bodyPr wrap="square">
            <a:spAutoFit/>
          </a:bodyPr>
          <a:lstStyle/>
          <a:p>
            <a:r>
              <a:rPr kumimoji="0" lang="zh-CN" altLang="en-US" sz="2800" b="0" i="0" u="none" strike="noStrike" kern="1200" cap="all" spc="150" normalizeH="0" baseline="0" noProof="0" dirty="0">
                <a:ln>
                  <a:noFill/>
                </a:ln>
                <a:solidFill>
                  <a:prstClr val="black">
                    <a:lumMod val="75000"/>
                    <a:lumOff val="25000"/>
                  </a:prstClr>
                </a:solidFill>
                <a:effectLst/>
                <a:uLnTx/>
                <a:uFillTx/>
                <a:latin typeface="Microsoft YaHei UI" panose="020B0503020204020204" pitchFamily="34" charset="-122"/>
                <a:ea typeface="Microsoft YaHei UI" panose="020B0503020204020204" pitchFamily="34" charset="-122"/>
                <a:cs typeface="+mj-cs"/>
              </a:rPr>
              <a:t>界面原型的概念</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9444" y="-174623"/>
            <a:ext cx="8421688" cy="1325563"/>
          </a:xfrm>
        </p:spPr>
        <p:txBody>
          <a:bodyPr rtlCol="0"/>
          <a:lstStyle/>
          <a:p>
            <a:pPr rtl="0"/>
            <a:r>
              <a:rPr lang="zh-CN" altLang="en-US" dirty="0"/>
              <a:t>界面原型的概念</a:t>
            </a:r>
            <a:endParaRPr lang="zh-CN" altLang="en-US" dirty="0"/>
          </a:p>
        </p:txBody>
      </p:sp>
      <p:sp>
        <p:nvSpPr>
          <p:cNvPr id="4" name="文本占位符 3"/>
          <p:cNvSpPr>
            <a:spLocks noGrp="1"/>
          </p:cNvSpPr>
          <p:nvPr>
            <p:ph type="body" idx="1"/>
          </p:nvPr>
        </p:nvSpPr>
        <p:spPr>
          <a:xfrm>
            <a:off x="1291631" y="640343"/>
            <a:ext cx="2882475" cy="823912"/>
          </a:xfrm>
        </p:spPr>
        <p:txBody>
          <a:bodyPr rtlCol="0"/>
          <a:lstStyle/>
          <a:p>
            <a:pPr rtl="0"/>
            <a:r>
              <a:rPr lang="zh-CN" altLang="en-US" sz="2400" dirty="0"/>
              <a:t>目的</a:t>
            </a:r>
            <a:endParaRPr lang="zh-CN" altLang="en-US" sz="2400" dirty="0"/>
          </a:p>
        </p:txBody>
      </p:sp>
      <p:sp>
        <p:nvSpPr>
          <p:cNvPr id="11" name="灯片编号占位符 10"/>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dirty="0"/>
          </a:p>
        </p:txBody>
      </p:sp>
      <p:sp>
        <p:nvSpPr>
          <p:cNvPr id="13" name="文本框 12"/>
          <p:cNvSpPr txBox="1"/>
          <p:nvPr/>
        </p:nvSpPr>
        <p:spPr>
          <a:xfrm>
            <a:off x="1291631" y="1528444"/>
            <a:ext cx="7069303" cy="1938992"/>
          </a:xfrm>
          <a:prstGeom prst="rect">
            <a:avLst/>
          </a:prstGeom>
          <a:noFill/>
        </p:spPr>
        <p:txBody>
          <a:bodyPr wrap="square">
            <a:spAutoFit/>
          </a:bodyPr>
          <a:lstStyle/>
          <a:p>
            <a:r>
              <a:rPr lang="zh-CN" altLang="en-US" sz="2000" b="1" dirty="0"/>
              <a:t>下列角色使用用户界面原型：</a:t>
            </a:r>
            <a:endParaRPr lang="zh-CN" altLang="en-US" sz="2000" b="1" dirty="0"/>
          </a:p>
          <a:p>
            <a:r>
              <a:rPr lang="zh-CN" altLang="en-US" sz="2000" b="1" dirty="0"/>
              <a:t>用例阐释者，用来了解用例的用户界面；</a:t>
            </a:r>
            <a:endParaRPr lang="zh-CN" altLang="en-US" sz="2000" b="1" dirty="0"/>
          </a:p>
          <a:p>
            <a:r>
              <a:rPr lang="zh-CN" altLang="en-US" sz="2000" b="1" dirty="0"/>
              <a:t>系统分析员，用来了解用户界面如何影响系统分析；</a:t>
            </a:r>
            <a:endParaRPr lang="zh-CN" altLang="en-US" sz="2000" b="1" dirty="0"/>
          </a:p>
          <a:p>
            <a:r>
              <a:rPr lang="zh-CN" altLang="en-US" sz="2000" b="1" dirty="0"/>
              <a:t>设计员，用来了解用户界面如何施加影响及它对系统“内部”的要求；</a:t>
            </a:r>
            <a:endParaRPr lang="zh-CN" altLang="en-US" sz="2000" b="1" dirty="0"/>
          </a:p>
          <a:p>
            <a:r>
              <a:rPr lang="zh-CN" altLang="en-US" sz="2000" b="1" dirty="0"/>
              <a:t>类测试人员，用来制定测试计划活动</a:t>
            </a:r>
            <a:endParaRPr lang="zh-CN" altLang="en-US" sz="2000" b="1" dirty="0"/>
          </a:p>
        </p:txBody>
      </p:sp>
      <p:sp>
        <p:nvSpPr>
          <p:cNvPr id="24" name="文本占位符 5"/>
          <p:cNvSpPr txBox="1"/>
          <p:nvPr/>
        </p:nvSpPr>
        <p:spPr>
          <a:xfrm>
            <a:off x="1291631" y="3308203"/>
            <a:ext cx="2896671"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sz="2400" dirty="0"/>
              <a:t>时机</a:t>
            </a:r>
            <a:endParaRPr lang="zh-CN" altLang="en-US" sz="2400" dirty="0"/>
          </a:p>
        </p:txBody>
      </p:sp>
      <p:sp>
        <p:nvSpPr>
          <p:cNvPr id="26" name="文本框 25"/>
          <p:cNvSpPr txBox="1"/>
          <p:nvPr/>
        </p:nvSpPr>
        <p:spPr>
          <a:xfrm>
            <a:off x="1291631" y="4220830"/>
            <a:ext cx="6408820" cy="1015663"/>
          </a:xfrm>
          <a:prstGeom prst="rect">
            <a:avLst/>
          </a:prstGeom>
          <a:noFill/>
        </p:spPr>
        <p:txBody>
          <a:bodyPr wrap="square">
            <a:spAutoFit/>
          </a:bodyPr>
          <a:lstStyle/>
          <a:p>
            <a:r>
              <a:rPr lang="zh-CN" altLang="en-US" sz="2000" b="1" dirty="0"/>
              <a:t>用户界面原型必须在先启阶段的初期或在精化阶段一开始建立。整个系统（包括它的“实际”用户界面）的分析、设计和实施必须在原型建立后进行</a:t>
            </a:r>
            <a:endParaRPr lang="zh-CN" altLang="en-US" sz="20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9444" y="-174623"/>
            <a:ext cx="8421688" cy="1325563"/>
          </a:xfrm>
        </p:spPr>
        <p:txBody>
          <a:bodyPr rtlCol="0"/>
          <a:lstStyle/>
          <a:p>
            <a:pPr rtl="0"/>
            <a:r>
              <a:rPr lang="zh-CN" altLang="en-US" dirty="0"/>
              <a:t>界面原型的概念</a:t>
            </a:r>
            <a:endParaRPr lang="zh-CN" altLang="en-US" dirty="0"/>
          </a:p>
        </p:txBody>
      </p:sp>
      <p:sp>
        <p:nvSpPr>
          <p:cNvPr id="4" name="文本占位符 3"/>
          <p:cNvSpPr>
            <a:spLocks noGrp="1"/>
          </p:cNvSpPr>
          <p:nvPr>
            <p:ph type="body" idx="1"/>
          </p:nvPr>
        </p:nvSpPr>
        <p:spPr>
          <a:xfrm>
            <a:off x="1291631" y="1412976"/>
            <a:ext cx="2882475" cy="823912"/>
          </a:xfrm>
        </p:spPr>
        <p:txBody>
          <a:bodyPr rtlCol="0"/>
          <a:lstStyle/>
          <a:p>
            <a:pPr rtl="0"/>
            <a:r>
              <a:rPr lang="zh-CN" altLang="en-US" sz="2400" dirty="0"/>
              <a:t>种类</a:t>
            </a:r>
            <a:endParaRPr lang="zh-CN" altLang="en-US" sz="2400" dirty="0"/>
          </a:p>
        </p:txBody>
      </p:sp>
      <p:sp>
        <p:nvSpPr>
          <p:cNvPr id="11" name="灯片编号占位符 10"/>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dirty="0"/>
          </a:p>
        </p:txBody>
      </p:sp>
      <p:sp>
        <p:nvSpPr>
          <p:cNvPr id="13" name="文本框 12"/>
          <p:cNvSpPr txBox="1"/>
          <p:nvPr/>
        </p:nvSpPr>
        <p:spPr>
          <a:xfrm>
            <a:off x="1291631" y="2943761"/>
            <a:ext cx="7141169" cy="2831544"/>
          </a:xfrm>
          <a:prstGeom prst="rect">
            <a:avLst/>
          </a:prstGeom>
          <a:noFill/>
        </p:spPr>
        <p:txBody>
          <a:bodyPr wrap="square">
            <a:spAutoFit/>
          </a:bodyPr>
          <a:lstStyle/>
          <a:p>
            <a:r>
              <a:rPr lang="zh-CN" altLang="en-US" sz="2000" b="1" dirty="0"/>
              <a:t>草图原型：主要目的是为了验证设计的流程。</a:t>
            </a:r>
            <a:endParaRPr lang="en-US" altLang="zh-CN" sz="2000" b="1" dirty="0"/>
          </a:p>
          <a:p>
            <a:endParaRPr lang="en-US" altLang="zh-CN" sz="2000" b="1" dirty="0"/>
          </a:p>
          <a:p>
            <a:r>
              <a:rPr lang="zh-CN" altLang="en-US" sz="2000" b="1" dirty="0">
                <a:solidFill>
                  <a:srgbClr val="FF0000"/>
                </a:solidFill>
              </a:rPr>
              <a:t>低保真原型</a:t>
            </a:r>
            <a:r>
              <a:rPr lang="zh-CN" altLang="en-US" sz="2000" b="1" dirty="0"/>
              <a:t>：粗枝大叶的画出来的原型，表达产品大致的框架。低保真原型主要由交互人员输出。通常一些特殊状态与错误提示都是标示在低保真原型设计稿中。</a:t>
            </a:r>
            <a:endParaRPr lang="en-US" altLang="zh-CN" sz="2000" b="1" dirty="0"/>
          </a:p>
          <a:p>
            <a:endParaRPr lang="en-US" altLang="zh-CN" sz="2000" b="1" dirty="0"/>
          </a:p>
          <a:p>
            <a:r>
              <a:rPr lang="zh-CN" altLang="en-US" sz="2000" b="1" dirty="0">
                <a:solidFill>
                  <a:srgbClr val="FF0000"/>
                </a:solidFill>
              </a:rPr>
              <a:t>高保真原型</a:t>
            </a:r>
            <a:r>
              <a:rPr lang="zh-CN" altLang="en-US" sz="2000" b="1" dirty="0"/>
              <a:t>：几乎完全按照实物来制作的原型就是高保真，原型中甚至包含产品的细节、真实的交互、</a:t>
            </a:r>
            <a:r>
              <a:rPr lang="en-US" altLang="zh-CN" sz="2000" b="1" dirty="0"/>
              <a:t>UI</a:t>
            </a:r>
            <a:r>
              <a:rPr lang="zh-CN" altLang="en-US" sz="2000" b="1" dirty="0"/>
              <a:t>等等。</a:t>
            </a:r>
            <a:endParaRPr lang="zh-CN" altLang="en-US" sz="2000" b="1" dirty="0"/>
          </a:p>
          <a:p>
            <a:endParaRPr lang="zh-CN" altLang="en-US"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为什么要界面原型设计？</a:t>
            </a:r>
            <a:br>
              <a:rPr lang="zh-CN" altLang="en-US" dirty="0"/>
            </a:br>
            <a:endParaRPr lang="zh-CN" altLang="en-US" dirty="0"/>
          </a:p>
        </p:txBody>
      </p:sp>
      <p:sp>
        <p:nvSpPr>
          <p:cNvPr id="11" name="灯片编号占位符 10"/>
          <p:cNvSpPr>
            <a:spLocks noGrp="1"/>
          </p:cNvSpPr>
          <p:nvPr>
            <p:ph type="sldNum" sz="quarter" idx="12"/>
          </p:nvPr>
        </p:nvSpPr>
        <p:spPr/>
        <p:txBody>
          <a:bodyPr/>
          <a:lstStyle/>
          <a:p>
            <a:fld id="{B5CEABB6-07DC-46E8-9B57-56EC44A396E5}" type="slidenum">
              <a:rPr lang="en-US" altLang="zh-CN" noProof="0" smtClean="0"/>
            </a:fld>
            <a:endParaRPr lang="zh-CN" altLang="en-US" noProof="0"/>
          </a:p>
        </p:txBody>
      </p:sp>
      <p:sp>
        <p:nvSpPr>
          <p:cNvPr id="12" name="文本框 11"/>
          <p:cNvSpPr txBox="1"/>
          <p:nvPr/>
        </p:nvSpPr>
        <p:spPr>
          <a:xfrm>
            <a:off x="2468279" y="2460139"/>
            <a:ext cx="7550442" cy="19380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Tenorite"/>
                <a:ea typeface="+mn-ea"/>
                <a:cs typeface="+mn-cs"/>
              </a:rPr>
              <a:t>界面原型设计</a:t>
            </a:r>
            <a:r>
              <a:rPr kumimoji="0" lang="zh-CN" altLang="en-US" sz="2000" b="1" i="0" u="none" strike="noStrike" kern="1200" cap="none" spc="0" normalizeH="0" baseline="0" noProof="0" dirty="0">
                <a:ln>
                  <a:noFill/>
                </a:ln>
                <a:solidFill>
                  <a:prstClr val="black"/>
                </a:solidFill>
                <a:effectLst/>
                <a:uLnTx/>
                <a:uFillTx/>
                <a:latin typeface="Tenorite"/>
                <a:ea typeface="+mn-ea"/>
                <a:cs typeface="+mn-cs"/>
              </a:rPr>
              <a:t>是需求的一种呈现方式，是当下沟通需求的主要方式；</a:t>
            </a:r>
            <a:r>
              <a:rPr kumimoji="0" lang="zh-CN" altLang="en-US" sz="2000" b="1" i="0" u="none" strike="noStrike" kern="1200" cap="none" spc="0" normalizeH="0" baseline="0" noProof="0" dirty="0">
                <a:ln>
                  <a:noFill/>
                </a:ln>
                <a:solidFill>
                  <a:srgbClr val="FF0000"/>
                </a:solidFill>
                <a:effectLst/>
                <a:uLnTx/>
                <a:uFillTx/>
                <a:latin typeface="Tenorite"/>
                <a:ea typeface="+mn-ea"/>
                <a:cs typeface="+mn-cs"/>
              </a:rPr>
              <a:t>可视化</a:t>
            </a:r>
            <a:r>
              <a:rPr kumimoji="0" lang="zh-CN" altLang="en-US" sz="2000" b="1" i="0" u="none" strike="noStrike" kern="1200" cap="none" spc="0" normalizeH="0" baseline="0" noProof="0" dirty="0">
                <a:ln>
                  <a:noFill/>
                </a:ln>
                <a:solidFill>
                  <a:prstClr val="black"/>
                </a:solidFill>
                <a:effectLst/>
                <a:uLnTx/>
                <a:uFillTx/>
                <a:latin typeface="Tenorite"/>
                <a:ea typeface="+mn-ea"/>
                <a:cs typeface="+mn-cs"/>
              </a:rPr>
              <a:t>是它的一大优势，好处在于将文字需求转化成图形界面，直观地让各参与方（市场</a:t>
            </a:r>
            <a:r>
              <a:rPr kumimoji="0" lang="en-US" altLang="zh-CN" sz="2000" b="1" i="0" u="none" strike="noStrike" kern="1200" cap="none" spc="0" normalizeH="0" baseline="0" noProof="0" dirty="0">
                <a:ln>
                  <a:noFill/>
                </a:ln>
                <a:solidFill>
                  <a:prstClr val="black"/>
                </a:solidFill>
                <a:effectLst/>
                <a:uLnTx/>
                <a:uFillTx/>
                <a:latin typeface="Tenorite"/>
                <a:ea typeface="+mn-ea"/>
                <a:cs typeface="+mn-cs"/>
              </a:rPr>
              <a:t>/</a:t>
            </a:r>
            <a:r>
              <a:rPr kumimoji="0" lang="zh-CN" altLang="en-US" sz="2000" b="1" i="0" u="none" strike="noStrike" kern="1200" cap="none" spc="0" normalizeH="0" baseline="0" noProof="0" dirty="0">
                <a:ln>
                  <a:noFill/>
                </a:ln>
                <a:solidFill>
                  <a:prstClr val="black"/>
                </a:solidFill>
                <a:effectLst/>
                <a:uLnTx/>
                <a:uFillTx/>
                <a:latin typeface="Tenorite"/>
                <a:ea typeface="+mn-ea"/>
                <a:cs typeface="+mn-cs"/>
              </a:rPr>
              <a:t>运营、程序猿、</a:t>
            </a:r>
            <a:r>
              <a:rPr kumimoji="0" lang="en-US" altLang="zh-CN" sz="2000" b="1" i="0" u="none" strike="noStrike" kern="1200" cap="none" spc="0" normalizeH="0" baseline="0" noProof="0" dirty="0">
                <a:ln>
                  <a:noFill/>
                </a:ln>
                <a:solidFill>
                  <a:prstClr val="black"/>
                </a:solidFill>
                <a:effectLst/>
                <a:uLnTx/>
                <a:uFillTx/>
                <a:latin typeface="Tenorite"/>
                <a:ea typeface="+mn-ea"/>
                <a:cs typeface="+mn-cs"/>
              </a:rPr>
              <a:t>UI</a:t>
            </a:r>
            <a:r>
              <a:rPr kumimoji="0" lang="zh-CN" altLang="en-US" sz="2000" b="1" i="0" u="none" strike="noStrike" kern="1200" cap="none" spc="0" normalizeH="0" baseline="0" noProof="0" dirty="0">
                <a:ln>
                  <a:noFill/>
                </a:ln>
                <a:solidFill>
                  <a:prstClr val="black"/>
                </a:solidFill>
                <a:effectLst/>
                <a:uLnTx/>
                <a:uFillTx/>
                <a:latin typeface="Tenorite"/>
                <a:ea typeface="+mn-ea"/>
                <a:cs typeface="+mn-cs"/>
              </a:rPr>
              <a:t>设计师、测试工程师、客服等）看到需求最终的实现效果，将各自对于需求的理解和预期统一标准化，在此基础上大家来讨论需求，更有针对性，验证彼此对需求的理解是否一致，从而达到明确需求的目的。</a:t>
            </a:r>
            <a:endParaRPr kumimoji="0" lang="zh-CN" altLang="en-US" sz="2000" b="1" i="0" u="none" strike="noStrike" kern="1200" cap="none" spc="0" normalizeH="0" baseline="0" noProof="0" dirty="0">
              <a:ln>
                <a:noFill/>
              </a:ln>
              <a:solidFill>
                <a:prstClr val="black"/>
              </a:solidFill>
              <a:effectLst/>
              <a:uLnTx/>
              <a:uFillTx/>
              <a:latin typeface="Tenorite"/>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08760" y="4156405"/>
            <a:ext cx="3139440" cy="1325563"/>
          </a:xfrm>
        </p:spPr>
        <p:txBody>
          <a:bodyPr rtlCol="0">
            <a:normAutofit/>
          </a:bodyPr>
          <a:lstStyle/>
          <a:p>
            <a:pPr rtl="0"/>
            <a:r>
              <a:rPr lang="zh-CN" altLang="en-US" sz="4000" dirty="0"/>
              <a:t>问题二</a:t>
            </a:r>
            <a:endParaRPr lang="zh-CN" altLang="en-US" sz="4000" dirty="0"/>
          </a:p>
        </p:txBody>
      </p:sp>
      <p:sp>
        <p:nvSpPr>
          <p:cNvPr id="3" name="内容占位符 2"/>
          <p:cNvSpPr>
            <a:spLocks noGrp="1"/>
          </p:cNvSpPr>
          <p:nvPr>
            <p:ph type="body" sz="quarter" idx="13"/>
          </p:nvPr>
        </p:nvSpPr>
        <p:spPr>
          <a:xfrm>
            <a:off x="4293980" y="1478892"/>
            <a:ext cx="5433204" cy="365125"/>
          </a:xfrm>
        </p:spPr>
        <p:txBody>
          <a:bodyPr vert="horz" lIns="91440" tIns="45720" rIns="91440" bIns="45720" rtlCol="0" anchor="t">
            <a:noAutofit/>
          </a:bodyPr>
          <a:lstStyle/>
          <a:p>
            <a:pPr marL="0" indent="0">
              <a:buNone/>
            </a:pPr>
            <a:r>
              <a:rPr lang="zh-CN" altLang="en-US" sz="2800" dirty="0"/>
              <a:t>界面原型的种类？</a:t>
            </a:r>
            <a:endParaRPr lang="zh-CN" altLang="en-US" sz="2800" dirty="0"/>
          </a:p>
        </p:txBody>
      </p:sp>
      <p:sp>
        <p:nvSpPr>
          <p:cNvPr id="22" name="灯片编号占位符 21"/>
          <p:cNvSpPr>
            <a:spLocks noGrp="1"/>
          </p:cNvSpPr>
          <p:nvPr>
            <p:ph type="sldNum" sz="quarter" idx="22"/>
          </p:nvPr>
        </p:nvSpPr>
        <p:spPr>
          <a:xfrm>
            <a:off x="10700656" y="6356350"/>
            <a:ext cx="653143" cy="365125"/>
          </a:xfrm>
        </p:spPr>
        <p:txBody>
          <a:bodyPr rtlCol="0"/>
          <a:lstStyle/>
          <a:p>
            <a:pPr rtl="0"/>
            <a:fld id="{B5CEABB6-07DC-46E8-9B57-56EC44A396E5}" type="slidenum">
              <a:rPr lang="en-US" altLang="zh-CN" smtClean="0"/>
            </a:fld>
            <a:endParaRPr lang="zh-CN" altLang="en-US"/>
          </a:p>
        </p:txBody>
      </p:sp>
      <p:sp>
        <p:nvSpPr>
          <p:cNvPr id="29" name="文本占位符 2"/>
          <p:cNvSpPr txBox="1"/>
          <p:nvPr/>
        </p:nvSpPr>
        <p:spPr>
          <a:xfrm>
            <a:off x="4293980" y="2422303"/>
            <a:ext cx="6084537" cy="39340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pPr marL="0" indent="0">
              <a:buNone/>
            </a:pPr>
            <a:r>
              <a:rPr lang="zh-CN" altLang="en-US" sz="2000" dirty="0">
                <a:solidFill>
                  <a:schemeClr val="tx1"/>
                </a:solidFill>
                <a:latin typeface="华光中雅_CNKI" panose="02000500000000000000" pitchFamily="2" charset="-122"/>
                <a:ea typeface="华光中雅_CNKI" panose="02000500000000000000" pitchFamily="2" charset="-122"/>
              </a:rPr>
              <a:t>草图模型 低保真模型 高保真模型</a:t>
            </a:r>
            <a:endParaRPr lang="zh-CN" altLang="en-US" sz="2000" dirty="0">
              <a:solidFill>
                <a:srgbClr val="FF0000"/>
              </a:solidFill>
              <a:latin typeface="华光中雅_CNKI" panose="02000500000000000000" pitchFamily="2" charset="-122"/>
              <a:ea typeface="华光中雅_CNKI" panose="02000500000000000000" pitchFamily="2" charset="-122"/>
            </a:endParaRPr>
          </a:p>
          <a:p>
            <a:pPr marL="0" indent="0">
              <a:buNone/>
            </a:pP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08760" y="4156405"/>
            <a:ext cx="3139440" cy="1325563"/>
          </a:xfrm>
        </p:spPr>
        <p:txBody>
          <a:bodyPr rtlCol="0">
            <a:normAutofit/>
          </a:bodyPr>
          <a:lstStyle/>
          <a:p>
            <a:pPr rtl="0"/>
            <a:r>
              <a:rPr lang="zh-CN" altLang="en-US" sz="4000" dirty="0"/>
              <a:t>问题三</a:t>
            </a:r>
            <a:endParaRPr lang="zh-CN" altLang="en-US" sz="4000" dirty="0"/>
          </a:p>
        </p:txBody>
      </p:sp>
      <p:sp>
        <p:nvSpPr>
          <p:cNvPr id="3" name="内容占位符 2"/>
          <p:cNvSpPr>
            <a:spLocks noGrp="1"/>
          </p:cNvSpPr>
          <p:nvPr>
            <p:ph type="body" sz="quarter" idx="13"/>
          </p:nvPr>
        </p:nvSpPr>
        <p:spPr>
          <a:xfrm>
            <a:off x="4293980" y="1582888"/>
            <a:ext cx="7323862" cy="938243"/>
          </a:xfrm>
        </p:spPr>
        <p:txBody>
          <a:bodyPr vert="horz" lIns="91440" tIns="45720" rIns="91440" bIns="45720" rtlCol="0" anchor="t">
            <a:noAutofit/>
          </a:bodyPr>
          <a:lstStyle/>
          <a:p>
            <a:pPr marL="0" indent="0">
              <a:buNone/>
            </a:pPr>
            <a:r>
              <a:rPr lang="zh-CN" altLang="en-US" sz="2800" dirty="0"/>
              <a:t>什么是界面原型设计</a:t>
            </a:r>
            <a:r>
              <a:rPr lang="zh-CN" altLang="en-US" sz="2800" dirty="0"/>
              <a:t>，它主要的优势是什么？</a:t>
            </a:r>
            <a:endParaRPr lang="zh-CN" altLang="en-US" sz="2800" dirty="0"/>
          </a:p>
        </p:txBody>
      </p:sp>
      <p:sp>
        <p:nvSpPr>
          <p:cNvPr id="22" name="灯片编号占位符 21"/>
          <p:cNvSpPr>
            <a:spLocks noGrp="1"/>
          </p:cNvSpPr>
          <p:nvPr>
            <p:ph type="sldNum" sz="quarter" idx="22"/>
          </p:nvPr>
        </p:nvSpPr>
        <p:spPr>
          <a:xfrm>
            <a:off x="10700656" y="6356350"/>
            <a:ext cx="653143" cy="365125"/>
          </a:xfrm>
        </p:spPr>
        <p:txBody>
          <a:bodyPr rtlCol="0"/>
          <a:lstStyle/>
          <a:p>
            <a:pPr rtl="0"/>
            <a:fld id="{B5CEABB6-07DC-46E8-9B57-56EC44A396E5}" type="slidenum">
              <a:rPr lang="en-US" altLang="zh-CN" smtClean="0"/>
            </a:fld>
            <a:endParaRPr lang="zh-CN" altLang="en-US"/>
          </a:p>
        </p:txBody>
      </p:sp>
      <p:sp>
        <p:nvSpPr>
          <p:cNvPr id="29" name="文本占位符 2"/>
          <p:cNvSpPr txBox="1"/>
          <p:nvPr/>
        </p:nvSpPr>
        <p:spPr>
          <a:xfrm>
            <a:off x="4293980" y="3046960"/>
            <a:ext cx="6084537" cy="39340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pPr marL="0" indent="0">
              <a:buNone/>
            </a:pPr>
            <a:r>
              <a:rPr sz="2000" dirty="0">
                <a:solidFill>
                  <a:schemeClr val="tx1"/>
                </a:solidFill>
                <a:latin typeface="华光中雅_CNKI" panose="02000500000000000000" pitchFamily="2" charset="-122"/>
                <a:ea typeface="华光中雅_CNKI" panose="02000500000000000000" pitchFamily="2" charset="-122"/>
              </a:rPr>
              <a:t>界面原型设计是需求的一种呈现方式，是当下沟通需求的主要方式</a:t>
            </a:r>
            <a:r>
              <a:rPr lang="zh-CN" sz="2000" dirty="0">
                <a:solidFill>
                  <a:schemeClr val="tx1"/>
                </a:solidFill>
                <a:latin typeface="华光中雅_CNKI" panose="02000500000000000000" pitchFamily="2" charset="-122"/>
                <a:ea typeface="华光中雅_CNKI" panose="02000500000000000000" pitchFamily="2" charset="-122"/>
              </a:rPr>
              <a:t>。</a:t>
            </a:r>
            <a:endParaRPr sz="2000" dirty="0">
              <a:solidFill>
                <a:schemeClr val="tx1"/>
              </a:solidFill>
              <a:latin typeface="华光中雅_CNKI" panose="02000500000000000000" pitchFamily="2" charset="-122"/>
              <a:ea typeface="华光中雅_CNKI" panose="02000500000000000000" pitchFamily="2" charset="-122"/>
            </a:endParaRPr>
          </a:p>
          <a:p>
            <a:pPr marL="0" indent="0">
              <a:buNone/>
            </a:pPr>
            <a:r>
              <a:rPr lang="zh-CN" altLang="en-US" sz="2000" dirty="0">
                <a:solidFill>
                  <a:schemeClr val="tx1"/>
                </a:solidFill>
                <a:latin typeface="华光中雅_CNKI" panose="02000500000000000000" pitchFamily="2" charset="-122"/>
                <a:ea typeface="华光中雅_CNKI" panose="02000500000000000000" pitchFamily="2" charset="-122"/>
              </a:rPr>
              <a:t>可视化是它的一大优势，好处在于将文字需求转化成图形界面，直观地让各参与方看到需求最终的实现效果。</a:t>
            </a:r>
            <a:endParaRPr lang="zh-CN" altLang="en-US" sz="2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08760" y="4156405"/>
            <a:ext cx="3139440" cy="1325563"/>
          </a:xfrm>
        </p:spPr>
        <p:txBody>
          <a:bodyPr rtlCol="0">
            <a:normAutofit/>
          </a:bodyPr>
          <a:lstStyle/>
          <a:p>
            <a:pPr rtl="0"/>
            <a:r>
              <a:rPr lang="zh-CN" altLang="en-US" sz="4000" dirty="0"/>
              <a:t>问题四</a:t>
            </a:r>
            <a:endParaRPr lang="zh-CN" altLang="en-US" sz="4000" dirty="0"/>
          </a:p>
        </p:txBody>
      </p:sp>
      <p:sp>
        <p:nvSpPr>
          <p:cNvPr id="3" name="内容占位符 2"/>
          <p:cNvSpPr>
            <a:spLocks noGrp="1"/>
          </p:cNvSpPr>
          <p:nvPr>
            <p:ph type="body" sz="quarter" idx="13"/>
          </p:nvPr>
        </p:nvSpPr>
        <p:spPr>
          <a:xfrm>
            <a:off x="4293980" y="1478892"/>
            <a:ext cx="5433204" cy="365125"/>
          </a:xfrm>
        </p:spPr>
        <p:txBody>
          <a:bodyPr vert="horz" lIns="91440" tIns="45720" rIns="91440" bIns="45720" rtlCol="0" anchor="t">
            <a:noAutofit/>
          </a:bodyPr>
          <a:lstStyle/>
          <a:p>
            <a:pPr marL="0" indent="0">
              <a:buNone/>
            </a:pPr>
            <a:r>
              <a:rPr lang="zh-CN" altLang="en-US" sz="2800" dirty="0"/>
              <a:t>有哪些方式可以来画界面原型？</a:t>
            </a:r>
            <a:endParaRPr lang="zh-CN" altLang="en-US" sz="2800" dirty="0"/>
          </a:p>
        </p:txBody>
      </p:sp>
      <p:sp>
        <p:nvSpPr>
          <p:cNvPr id="22" name="灯片编号占位符 21"/>
          <p:cNvSpPr>
            <a:spLocks noGrp="1"/>
          </p:cNvSpPr>
          <p:nvPr>
            <p:ph type="sldNum" sz="quarter" idx="22"/>
          </p:nvPr>
        </p:nvSpPr>
        <p:spPr>
          <a:xfrm>
            <a:off x="10700656" y="6356350"/>
            <a:ext cx="653143" cy="365125"/>
          </a:xfrm>
        </p:spPr>
        <p:txBody>
          <a:bodyPr rtlCol="0"/>
          <a:lstStyle/>
          <a:p>
            <a:pPr rtl="0"/>
            <a:fld id="{B5CEABB6-07DC-46E8-9B57-56EC44A396E5}" type="slidenum">
              <a:rPr lang="en-US" altLang="zh-CN" smtClean="0"/>
            </a:fld>
            <a:endParaRPr lang="zh-CN" altLang="en-US"/>
          </a:p>
        </p:txBody>
      </p:sp>
      <p:sp>
        <p:nvSpPr>
          <p:cNvPr id="29" name="文本占位符 2"/>
          <p:cNvSpPr txBox="1"/>
          <p:nvPr/>
        </p:nvSpPr>
        <p:spPr>
          <a:xfrm>
            <a:off x="4293980" y="2422303"/>
            <a:ext cx="6084537" cy="39340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pPr marL="0" indent="0">
              <a:buNone/>
            </a:pPr>
            <a:r>
              <a:rPr lang="zh-CN" altLang="en-US" sz="2000" dirty="0">
                <a:solidFill>
                  <a:schemeClr val="tx1"/>
                </a:solidFill>
                <a:latin typeface="华光中雅_CNKI" panose="02000500000000000000" pitchFamily="2" charset="-122"/>
                <a:ea typeface="华光中雅_CNKI" panose="02000500000000000000" pitchFamily="2" charset="-122"/>
              </a:rPr>
              <a:t>手绘，</a:t>
            </a:r>
            <a:r>
              <a:rPr lang="en-US" altLang="zh-CN" sz="2000" dirty="0">
                <a:solidFill>
                  <a:schemeClr val="tx1"/>
                </a:solidFill>
                <a:latin typeface="华光中雅_CNKI" panose="02000500000000000000" pitchFamily="2" charset="-122"/>
                <a:ea typeface="华光中雅_CNKI" panose="02000500000000000000" pitchFamily="2" charset="-122"/>
              </a:rPr>
              <a:t>HTML</a:t>
            </a:r>
            <a:r>
              <a:rPr lang="zh-CN" altLang="en-US" sz="2000" dirty="0">
                <a:solidFill>
                  <a:schemeClr val="tx1"/>
                </a:solidFill>
                <a:latin typeface="华光中雅_CNKI" panose="02000500000000000000" pitchFamily="2" charset="-122"/>
                <a:ea typeface="华光中雅_CNKI" panose="02000500000000000000" pitchFamily="2" charset="-122"/>
              </a:rPr>
              <a:t>制作，专门的界面原型工具</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04685" y="2224088"/>
            <a:ext cx="5111750" cy="1204912"/>
          </a:xfrm>
        </p:spPr>
        <p:txBody>
          <a:bodyPr rtlCol="0">
            <a:normAutofit/>
          </a:bodyPr>
          <a:lstStyle/>
          <a:p>
            <a:pPr rtl="0"/>
            <a:r>
              <a:rPr lang="en-US" altLang="zh-CN" sz="3600" dirty="0"/>
              <a:t>03 </a:t>
            </a:r>
            <a:r>
              <a:rPr lang="zh-CN" altLang="en-US" sz="3600" dirty="0"/>
              <a:t>工具</a:t>
            </a:r>
            <a:endParaRPr lang="zh-CN" altLang="en-US" sz="3600" dirty="0"/>
          </a:p>
        </p:txBody>
      </p:sp>
      <p:sp>
        <p:nvSpPr>
          <p:cNvPr id="6" name="幻灯片编号占位符 5"/>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85156" y="892177"/>
            <a:ext cx="8421688" cy="1325563"/>
          </a:xfrm>
        </p:spPr>
        <p:txBody>
          <a:bodyPr rtlCol="0"/>
          <a:lstStyle/>
          <a:p>
            <a:pPr rtl="0"/>
            <a:r>
              <a:rPr lang="zh-CN" altLang="en-US" dirty="0"/>
              <a:t>界面原型工具</a:t>
            </a:r>
            <a:endParaRPr lang="zh-CN" altLang="en-US" dirty="0"/>
          </a:p>
        </p:txBody>
      </p:sp>
      <p:sp>
        <p:nvSpPr>
          <p:cNvPr id="7" name="灯片编号占位符 6"/>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1996270" y="3122628"/>
            <a:ext cx="1450462" cy="707886"/>
          </a:xfrm>
          <a:prstGeom prst="rect">
            <a:avLst/>
          </a:prstGeom>
          <a:noFill/>
        </p:spPr>
        <p:txBody>
          <a:bodyPr wrap="none" rtlCol="0">
            <a:spAutoFit/>
          </a:bodyPr>
          <a:lstStyle/>
          <a:p>
            <a:r>
              <a:rPr lang="en-US" altLang="zh-CN" sz="4000" dirty="0"/>
              <a:t>Axure</a:t>
            </a:r>
            <a:endParaRPr lang="zh-CN" altLang="en-US" sz="4000" dirty="0"/>
          </a:p>
        </p:txBody>
      </p:sp>
      <p:sp>
        <p:nvSpPr>
          <p:cNvPr id="8" name="文本框 7"/>
          <p:cNvSpPr txBox="1"/>
          <p:nvPr/>
        </p:nvSpPr>
        <p:spPr>
          <a:xfrm>
            <a:off x="8924608" y="3119284"/>
            <a:ext cx="1210588" cy="707886"/>
          </a:xfrm>
          <a:prstGeom prst="rect">
            <a:avLst/>
          </a:prstGeom>
          <a:noFill/>
        </p:spPr>
        <p:txBody>
          <a:bodyPr wrap="none" rtlCol="0">
            <a:spAutoFit/>
          </a:bodyPr>
          <a:lstStyle/>
          <a:p>
            <a:r>
              <a:rPr lang="zh-CN" altLang="en-US" sz="4000" b="1" dirty="0"/>
              <a:t>对比</a:t>
            </a:r>
            <a:endParaRPr lang="zh-CN" altLang="en-US" sz="4000" b="1" dirty="0"/>
          </a:p>
        </p:txBody>
      </p:sp>
      <p:sp>
        <p:nvSpPr>
          <p:cNvPr id="32" name="文本框 31"/>
          <p:cNvSpPr txBox="1"/>
          <p:nvPr/>
        </p:nvSpPr>
        <p:spPr>
          <a:xfrm>
            <a:off x="5422788" y="3122628"/>
            <a:ext cx="1210588" cy="707886"/>
          </a:xfrm>
          <a:prstGeom prst="rect">
            <a:avLst/>
          </a:prstGeom>
          <a:noFill/>
        </p:spPr>
        <p:txBody>
          <a:bodyPr wrap="none" rtlCol="0">
            <a:spAutoFit/>
          </a:bodyPr>
          <a:lstStyle/>
          <a:p>
            <a:r>
              <a:rPr lang="zh-CN" altLang="en-US" sz="4000" b="1" dirty="0"/>
              <a:t>墨刀</a:t>
            </a:r>
            <a:endParaRPr lang="zh-CN" altLang="en-US" sz="40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5536305" y="6356350"/>
            <a:ext cx="987552" cy="365125"/>
          </a:xfrm>
        </p:spPr>
        <p:txBody>
          <a:bodyPr rtlCol="0"/>
          <a:lstStyle/>
          <a:p>
            <a:pPr rtl="0"/>
            <a:fld id="{19B51A1E-902D-48AF-9020-955120F399B6}" type="slidenum">
              <a:rPr lang="en-ZA" altLang="zh-CN" smtClean="0"/>
            </a:fld>
            <a:endParaRPr lang="zh-CN" altLang="en-ZA"/>
          </a:p>
        </p:txBody>
      </p:sp>
      <p:sp>
        <p:nvSpPr>
          <p:cNvPr id="7" name="Text Placeholder 4"/>
          <p:cNvSpPr txBox="1"/>
          <p:nvPr/>
        </p:nvSpPr>
        <p:spPr>
          <a:xfrm>
            <a:off x="378497" y="317537"/>
            <a:ext cx="3318756" cy="80014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3600" b="1" dirty="0">
                <a:latin typeface="微软雅黑" panose="020B0503020204020204" pitchFamily="34" charset="-122"/>
                <a:ea typeface="微软雅黑" panose="020B0503020204020204" pitchFamily="34" charset="-122"/>
              </a:rPr>
              <a:t>目录</a:t>
            </a:r>
            <a:r>
              <a:rPr lang="en-US" altLang="zh-CN" sz="36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Contents</a:t>
            </a:r>
            <a:endParaRPr lang="en-GB" sz="2000" b="1" dirty="0">
              <a:latin typeface="微软雅黑" panose="020B0503020204020204" pitchFamily="34" charset="-122"/>
              <a:ea typeface="微软雅黑" panose="020B0503020204020204" pitchFamily="34" charset="-122"/>
            </a:endParaRPr>
          </a:p>
        </p:txBody>
      </p:sp>
      <p:grpSp>
        <p:nvGrpSpPr>
          <p:cNvPr id="10" name="组合 9"/>
          <p:cNvGrpSpPr/>
          <p:nvPr/>
        </p:nvGrpSpPr>
        <p:grpSpPr>
          <a:xfrm>
            <a:off x="706106" y="1248241"/>
            <a:ext cx="1612551" cy="911278"/>
            <a:chOff x="2215144" y="982844"/>
            <a:chExt cx="1327560" cy="842780"/>
          </a:xfrm>
        </p:grpSpPr>
        <p:sp>
          <p:nvSpPr>
            <p:cNvPr id="11" name="平行四边形 10"/>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Impact" panose="020B0806030902050204" pitchFamily="34" charset="0"/>
              </a:endParaRPr>
            </a:p>
          </p:txBody>
        </p:sp>
        <p:sp>
          <p:nvSpPr>
            <p:cNvPr id="12" name="文本框 9"/>
            <p:cNvSpPr txBox="1"/>
            <p:nvPr/>
          </p:nvSpPr>
          <p:spPr>
            <a:xfrm>
              <a:off x="2475905" y="1122292"/>
              <a:ext cx="1066799" cy="703332"/>
            </a:xfrm>
            <a:prstGeom prst="rect">
              <a:avLst/>
            </a:prstGeom>
            <a:noFill/>
          </p:spPr>
          <p:txBody>
            <a:bodyPr wrap="square" rtlCol="0">
              <a:spAutoFit/>
            </a:bodyPr>
            <a:lstStyle/>
            <a:p>
              <a:r>
                <a:rPr lang="en-US" altLang="zh-CN" sz="3600" dirty="0">
                  <a:latin typeface="Impact" panose="020B0806030902050204" pitchFamily="34" charset="0"/>
                </a:rPr>
                <a:t>01</a:t>
              </a:r>
              <a:endParaRPr lang="zh-CN" altLang="en-US" sz="3600" dirty="0">
                <a:latin typeface="Impact" panose="020B0806030902050204" pitchFamily="34" charset="0"/>
              </a:endParaRPr>
            </a:p>
          </p:txBody>
        </p:sp>
      </p:grpSp>
      <p:grpSp>
        <p:nvGrpSpPr>
          <p:cNvPr id="13" name="组合 12"/>
          <p:cNvGrpSpPr/>
          <p:nvPr/>
        </p:nvGrpSpPr>
        <p:grpSpPr>
          <a:xfrm>
            <a:off x="2180821" y="1259622"/>
            <a:ext cx="2117072" cy="911278"/>
            <a:chOff x="4315150" y="953426"/>
            <a:chExt cx="3857250" cy="540057"/>
          </a:xfrm>
        </p:grpSpPr>
        <p:sp>
          <p:nvSpPr>
            <p:cNvPr id="14" name="矩形 13"/>
            <p:cNvSpPr/>
            <p:nvPr/>
          </p:nvSpPr>
          <p:spPr>
            <a:xfrm>
              <a:off x="4772515" y="1075254"/>
              <a:ext cx="2827148" cy="296400"/>
            </a:xfrm>
            <a:prstGeom prst="rect">
              <a:avLst/>
            </a:prstGeom>
            <a:ln w="15875">
              <a:noFill/>
            </a:ln>
          </p:spPr>
          <p:txBody>
            <a:bodyPr wrap="square" lIns="68580" tIns="34290" rIns="68580" bIns="34290">
              <a:spAutoFit/>
            </a:bodyPr>
            <a:lstStyle/>
            <a:p>
              <a:pPr algn="dist"/>
              <a:r>
                <a:rPr lang="zh-CN" altLang="en-US" sz="2800" b="1" dirty="0">
                  <a:solidFill>
                    <a:schemeClr val="tx2"/>
                  </a:solidFill>
                  <a:latin typeface="微软雅黑" panose="020B0503020204020204" pitchFamily="34" charset="-122"/>
                  <a:ea typeface="微软雅黑" panose="020B0503020204020204" pitchFamily="34" charset="-122"/>
                </a:rPr>
                <a:t>原理</a:t>
              </a:r>
              <a:endParaRPr lang="en-US" altLang="zh-CN" sz="2800" b="1" dirty="0">
                <a:solidFill>
                  <a:schemeClr val="tx2"/>
                </a:solidFill>
                <a:latin typeface="微软雅黑" panose="020B0503020204020204" pitchFamily="34" charset="-122"/>
                <a:ea typeface="微软雅黑" panose="020B0503020204020204" pitchFamily="34" charset="-122"/>
              </a:endParaRPr>
            </a:p>
          </p:txBody>
        </p:sp>
        <p:sp>
          <p:nvSpPr>
            <p:cNvPr id="15" name="平行四边形 14"/>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16" name="组合 15"/>
          <p:cNvGrpSpPr/>
          <p:nvPr/>
        </p:nvGrpSpPr>
        <p:grpSpPr>
          <a:xfrm>
            <a:off x="568270" y="2453203"/>
            <a:ext cx="1612551" cy="911278"/>
            <a:chOff x="2215144" y="982844"/>
            <a:chExt cx="1327560" cy="842780"/>
          </a:xfrm>
        </p:grpSpPr>
        <p:sp>
          <p:nvSpPr>
            <p:cNvPr id="17" name="平行四边形 16"/>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Impact" panose="020B0806030902050204" pitchFamily="34" charset="0"/>
              </a:endParaRPr>
            </a:p>
          </p:txBody>
        </p:sp>
        <p:sp>
          <p:nvSpPr>
            <p:cNvPr id="18" name="文本框 9"/>
            <p:cNvSpPr txBox="1"/>
            <p:nvPr/>
          </p:nvSpPr>
          <p:spPr>
            <a:xfrm>
              <a:off x="2475905" y="1122292"/>
              <a:ext cx="1066799" cy="597748"/>
            </a:xfrm>
            <a:prstGeom prst="rect">
              <a:avLst/>
            </a:prstGeom>
            <a:noFill/>
          </p:spPr>
          <p:txBody>
            <a:bodyPr wrap="square" rtlCol="0">
              <a:spAutoFit/>
            </a:bodyPr>
            <a:lstStyle/>
            <a:p>
              <a:r>
                <a:rPr lang="en-US" altLang="zh-CN" sz="3600" dirty="0">
                  <a:latin typeface="Impact" panose="020B0806030902050204" pitchFamily="34" charset="0"/>
                </a:rPr>
                <a:t>02</a:t>
              </a:r>
              <a:endParaRPr lang="zh-CN" altLang="en-US" sz="3600" dirty="0">
                <a:latin typeface="Impact" panose="020B0806030902050204" pitchFamily="34" charset="0"/>
              </a:endParaRPr>
            </a:p>
          </p:txBody>
        </p:sp>
      </p:grpSp>
      <p:grpSp>
        <p:nvGrpSpPr>
          <p:cNvPr id="19" name="组合 18"/>
          <p:cNvGrpSpPr/>
          <p:nvPr/>
        </p:nvGrpSpPr>
        <p:grpSpPr>
          <a:xfrm>
            <a:off x="547736" y="3694782"/>
            <a:ext cx="1612551" cy="911278"/>
            <a:chOff x="2215144" y="982844"/>
            <a:chExt cx="1327560" cy="842780"/>
          </a:xfrm>
        </p:grpSpPr>
        <p:sp>
          <p:nvSpPr>
            <p:cNvPr id="20" name="平行四边形 19"/>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Impact" panose="020B0806030902050204" pitchFamily="34" charset="0"/>
              </a:endParaRPr>
            </a:p>
          </p:txBody>
        </p:sp>
        <p:sp>
          <p:nvSpPr>
            <p:cNvPr id="21" name="文本框 9"/>
            <p:cNvSpPr txBox="1"/>
            <p:nvPr/>
          </p:nvSpPr>
          <p:spPr>
            <a:xfrm>
              <a:off x="2475905" y="1122292"/>
              <a:ext cx="1066799" cy="597748"/>
            </a:xfrm>
            <a:prstGeom prst="rect">
              <a:avLst/>
            </a:prstGeom>
            <a:noFill/>
          </p:spPr>
          <p:txBody>
            <a:bodyPr wrap="square" rtlCol="0">
              <a:spAutoFit/>
            </a:bodyPr>
            <a:lstStyle/>
            <a:p>
              <a:r>
                <a:rPr lang="en-US" altLang="zh-CN" sz="3600" dirty="0">
                  <a:latin typeface="Impact" panose="020B0806030902050204" pitchFamily="34" charset="0"/>
                </a:rPr>
                <a:t>03</a:t>
              </a:r>
              <a:endParaRPr lang="zh-CN" altLang="en-US" sz="3600" dirty="0">
                <a:latin typeface="Impact" panose="020B0806030902050204" pitchFamily="34" charset="0"/>
              </a:endParaRPr>
            </a:p>
          </p:txBody>
        </p:sp>
      </p:grpSp>
      <p:grpSp>
        <p:nvGrpSpPr>
          <p:cNvPr id="22" name="组合 21"/>
          <p:cNvGrpSpPr/>
          <p:nvPr/>
        </p:nvGrpSpPr>
        <p:grpSpPr>
          <a:xfrm>
            <a:off x="5631573" y="3694782"/>
            <a:ext cx="1612552" cy="911278"/>
            <a:chOff x="2215144" y="982844"/>
            <a:chExt cx="1327561" cy="842780"/>
          </a:xfrm>
        </p:grpSpPr>
        <p:sp>
          <p:nvSpPr>
            <p:cNvPr id="23" name="平行四边形 22"/>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Impact" panose="020B0806030902050204" pitchFamily="34" charset="0"/>
              </a:endParaRPr>
            </a:p>
          </p:txBody>
        </p:sp>
        <p:sp>
          <p:nvSpPr>
            <p:cNvPr id="24" name="文本框 9"/>
            <p:cNvSpPr txBox="1"/>
            <p:nvPr/>
          </p:nvSpPr>
          <p:spPr>
            <a:xfrm>
              <a:off x="2475906" y="1122292"/>
              <a:ext cx="1066799" cy="597748"/>
            </a:xfrm>
            <a:prstGeom prst="rect">
              <a:avLst/>
            </a:prstGeom>
            <a:noFill/>
          </p:spPr>
          <p:txBody>
            <a:bodyPr wrap="square" rtlCol="0">
              <a:spAutoFit/>
            </a:bodyPr>
            <a:lstStyle/>
            <a:p>
              <a:r>
                <a:rPr lang="en-US" altLang="zh-CN" sz="3600" dirty="0">
                  <a:latin typeface="Impact" panose="020B0806030902050204" pitchFamily="34" charset="0"/>
                </a:rPr>
                <a:t>04</a:t>
              </a:r>
              <a:endParaRPr lang="zh-CN" altLang="en-US" sz="3600" dirty="0">
                <a:latin typeface="Impact" panose="020B0806030902050204" pitchFamily="34" charset="0"/>
              </a:endParaRPr>
            </a:p>
          </p:txBody>
        </p:sp>
      </p:grpSp>
      <p:grpSp>
        <p:nvGrpSpPr>
          <p:cNvPr id="25" name="组合 24"/>
          <p:cNvGrpSpPr/>
          <p:nvPr/>
        </p:nvGrpSpPr>
        <p:grpSpPr>
          <a:xfrm>
            <a:off x="5367245" y="5025566"/>
            <a:ext cx="1612551" cy="911278"/>
            <a:chOff x="2215144" y="982844"/>
            <a:chExt cx="1327560" cy="842780"/>
          </a:xfrm>
        </p:grpSpPr>
        <p:sp>
          <p:nvSpPr>
            <p:cNvPr id="26" name="平行四边形 25"/>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Impact" panose="020B0806030902050204" pitchFamily="34" charset="0"/>
              </a:endParaRPr>
            </a:p>
          </p:txBody>
        </p:sp>
        <p:sp>
          <p:nvSpPr>
            <p:cNvPr id="27" name="文本框 9"/>
            <p:cNvSpPr txBox="1"/>
            <p:nvPr/>
          </p:nvSpPr>
          <p:spPr>
            <a:xfrm>
              <a:off x="2475905" y="1122292"/>
              <a:ext cx="1066799" cy="597748"/>
            </a:xfrm>
            <a:prstGeom prst="rect">
              <a:avLst/>
            </a:prstGeom>
            <a:noFill/>
          </p:spPr>
          <p:txBody>
            <a:bodyPr wrap="square" rtlCol="0">
              <a:spAutoFit/>
            </a:bodyPr>
            <a:lstStyle/>
            <a:p>
              <a:r>
                <a:rPr lang="en-US" altLang="zh-CN" sz="3600" dirty="0">
                  <a:latin typeface="Impact" panose="020B0806030902050204" pitchFamily="34" charset="0"/>
                </a:rPr>
                <a:t>05</a:t>
              </a:r>
              <a:endParaRPr lang="zh-CN" altLang="en-US" sz="3600" dirty="0">
                <a:latin typeface="Impact" panose="020B0806030902050204" pitchFamily="34" charset="0"/>
              </a:endParaRPr>
            </a:p>
          </p:txBody>
        </p:sp>
      </p:grpSp>
      <p:grpSp>
        <p:nvGrpSpPr>
          <p:cNvPr id="28" name="组合 27"/>
          <p:cNvGrpSpPr/>
          <p:nvPr/>
        </p:nvGrpSpPr>
        <p:grpSpPr>
          <a:xfrm>
            <a:off x="2180821" y="2452240"/>
            <a:ext cx="2117072" cy="911278"/>
            <a:chOff x="4315150" y="953426"/>
            <a:chExt cx="3857250" cy="540057"/>
          </a:xfrm>
        </p:grpSpPr>
        <p:sp>
          <p:nvSpPr>
            <p:cNvPr id="29" name="矩形 28"/>
            <p:cNvSpPr/>
            <p:nvPr/>
          </p:nvSpPr>
          <p:spPr>
            <a:xfrm>
              <a:off x="4772515" y="1075254"/>
              <a:ext cx="2827148" cy="296400"/>
            </a:xfrm>
            <a:prstGeom prst="rect">
              <a:avLst/>
            </a:prstGeom>
            <a:ln w="15875">
              <a:noFill/>
            </a:ln>
          </p:spPr>
          <p:txBody>
            <a:bodyPr wrap="square" lIns="68580" tIns="34290" rIns="68580" bIns="34290">
              <a:spAutoFit/>
            </a:bodyPr>
            <a:lstStyle/>
            <a:p>
              <a:pPr algn="dist"/>
              <a:r>
                <a:rPr lang="zh-CN" altLang="en-US" sz="2800" b="1" dirty="0">
                  <a:solidFill>
                    <a:schemeClr val="tx2"/>
                  </a:solidFill>
                  <a:latin typeface="微软雅黑" panose="020B0503020204020204" pitchFamily="34" charset="-122"/>
                  <a:ea typeface="微软雅黑" panose="020B0503020204020204" pitchFamily="34" charset="-122"/>
                </a:rPr>
                <a:t>概念</a:t>
              </a:r>
              <a:endParaRPr lang="en-US" altLang="zh-CN" sz="2800" b="1" dirty="0">
                <a:solidFill>
                  <a:schemeClr val="tx2"/>
                </a:solidFill>
                <a:latin typeface="微软雅黑" panose="020B0503020204020204" pitchFamily="34" charset="-122"/>
                <a:ea typeface="微软雅黑" panose="020B0503020204020204" pitchFamily="34" charset="-122"/>
              </a:endParaRPr>
            </a:p>
          </p:txBody>
        </p:sp>
        <p:sp>
          <p:nvSpPr>
            <p:cNvPr id="30" name="平行四边形 29"/>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31" name="组合 30"/>
          <p:cNvGrpSpPr/>
          <p:nvPr/>
        </p:nvGrpSpPr>
        <p:grpSpPr>
          <a:xfrm>
            <a:off x="2067630" y="3683401"/>
            <a:ext cx="2117072" cy="911278"/>
            <a:chOff x="4315150" y="953426"/>
            <a:chExt cx="3857250" cy="540057"/>
          </a:xfrm>
        </p:grpSpPr>
        <p:sp>
          <p:nvSpPr>
            <p:cNvPr id="32" name="矩形 31"/>
            <p:cNvSpPr/>
            <p:nvPr/>
          </p:nvSpPr>
          <p:spPr>
            <a:xfrm>
              <a:off x="4772515" y="1075254"/>
              <a:ext cx="2827148" cy="296400"/>
            </a:xfrm>
            <a:prstGeom prst="rect">
              <a:avLst/>
            </a:prstGeom>
            <a:ln w="15875">
              <a:noFill/>
            </a:ln>
          </p:spPr>
          <p:txBody>
            <a:bodyPr wrap="square" lIns="68580" tIns="34290" rIns="68580" bIns="34290">
              <a:spAutoFit/>
            </a:bodyPr>
            <a:lstStyle/>
            <a:p>
              <a:pPr algn="dist"/>
              <a:r>
                <a:rPr lang="zh-CN" altLang="en-US" sz="2800" b="1" dirty="0">
                  <a:solidFill>
                    <a:schemeClr val="tx2"/>
                  </a:solidFill>
                  <a:latin typeface="微软雅黑" panose="020B0503020204020204" pitchFamily="34" charset="-122"/>
                  <a:ea typeface="微软雅黑" panose="020B0503020204020204" pitchFamily="34" charset="-122"/>
                </a:rPr>
                <a:t>工具</a:t>
              </a:r>
              <a:endParaRPr lang="en-US" altLang="zh-CN" sz="2800" b="1" dirty="0">
                <a:solidFill>
                  <a:schemeClr val="tx2"/>
                </a:solidFill>
                <a:latin typeface="微软雅黑" panose="020B0503020204020204" pitchFamily="34" charset="-122"/>
                <a:ea typeface="微软雅黑" panose="020B0503020204020204" pitchFamily="34" charset="-122"/>
              </a:endParaRPr>
            </a:p>
          </p:txBody>
        </p:sp>
        <p:sp>
          <p:nvSpPr>
            <p:cNvPr id="33" name="平行四边形 32"/>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grpSp>
      <p:grpSp>
        <p:nvGrpSpPr>
          <p:cNvPr id="34" name="组合 33"/>
          <p:cNvGrpSpPr/>
          <p:nvPr/>
        </p:nvGrpSpPr>
        <p:grpSpPr>
          <a:xfrm>
            <a:off x="7244125" y="3713090"/>
            <a:ext cx="2117072" cy="911278"/>
            <a:chOff x="4315150" y="953426"/>
            <a:chExt cx="3857250" cy="540057"/>
          </a:xfrm>
        </p:grpSpPr>
        <p:sp>
          <p:nvSpPr>
            <p:cNvPr id="35" name="矩形 34"/>
            <p:cNvSpPr/>
            <p:nvPr/>
          </p:nvSpPr>
          <p:spPr>
            <a:xfrm>
              <a:off x="4772515" y="1075254"/>
              <a:ext cx="2827148" cy="296400"/>
            </a:xfrm>
            <a:prstGeom prst="rect">
              <a:avLst/>
            </a:prstGeom>
            <a:ln w="15875">
              <a:noFill/>
            </a:ln>
          </p:spPr>
          <p:txBody>
            <a:bodyPr wrap="square" lIns="68580" tIns="34290" rIns="68580" bIns="34290">
              <a:spAutoFit/>
            </a:bodyPr>
            <a:lstStyle/>
            <a:p>
              <a:pPr algn="dist"/>
              <a:r>
                <a:rPr lang="zh-CN" altLang="en-US" sz="2800" b="1" dirty="0">
                  <a:solidFill>
                    <a:schemeClr val="tx2"/>
                  </a:solidFill>
                  <a:latin typeface="微软雅黑" panose="020B0503020204020204" pitchFamily="34" charset="-122"/>
                  <a:ea typeface="微软雅黑" panose="020B0503020204020204" pitchFamily="34" charset="-122"/>
                </a:rPr>
                <a:t>示例</a:t>
              </a:r>
              <a:endParaRPr lang="en-US" altLang="zh-CN" sz="2800" b="1" dirty="0">
                <a:solidFill>
                  <a:schemeClr val="tx2"/>
                </a:solidFill>
                <a:latin typeface="微软雅黑" panose="020B0503020204020204" pitchFamily="34" charset="-122"/>
                <a:ea typeface="微软雅黑" panose="020B0503020204020204" pitchFamily="34" charset="-122"/>
              </a:endParaRPr>
            </a:p>
          </p:txBody>
        </p:sp>
        <p:sp>
          <p:nvSpPr>
            <p:cNvPr id="36" name="平行四边形 35"/>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37" name="组合 36"/>
          <p:cNvGrpSpPr/>
          <p:nvPr/>
        </p:nvGrpSpPr>
        <p:grpSpPr>
          <a:xfrm>
            <a:off x="7142437" y="5030658"/>
            <a:ext cx="4873099" cy="1136593"/>
            <a:chOff x="4315150" y="953426"/>
            <a:chExt cx="3857250" cy="673587"/>
          </a:xfrm>
        </p:grpSpPr>
        <p:sp>
          <p:nvSpPr>
            <p:cNvPr id="38" name="矩形 37"/>
            <p:cNvSpPr/>
            <p:nvPr/>
          </p:nvSpPr>
          <p:spPr>
            <a:xfrm>
              <a:off x="4772515" y="1075254"/>
              <a:ext cx="2827148" cy="551759"/>
            </a:xfrm>
            <a:prstGeom prst="rect">
              <a:avLst/>
            </a:prstGeom>
            <a:ln w="15875">
              <a:noFill/>
            </a:ln>
          </p:spPr>
          <p:txBody>
            <a:bodyPr wrap="square" lIns="68580" tIns="34290" rIns="68580" bIns="34290">
              <a:spAutoFit/>
            </a:bodyPr>
            <a:lstStyle/>
            <a:p>
              <a:pPr algn="dist"/>
              <a:r>
                <a:rPr lang="zh-CN" altLang="en-US" sz="2800" b="1" dirty="0">
                  <a:solidFill>
                    <a:schemeClr val="tx2"/>
                  </a:solidFill>
                  <a:latin typeface="微软雅黑" panose="020B0503020204020204" pitchFamily="34" charset="-122"/>
                  <a:ea typeface="微软雅黑" panose="020B0503020204020204" pitchFamily="34" charset="-122"/>
                </a:rPr>
                <a:t>小组分工与参考文献</a:t>
              </a:r>
              <a:endParaRPr lang="en-US" altLang="zh-CN" sz="2800" b="1" dirty="0">
                <a:solidFill>
                  <a:schemeClr val="tx2"/>
                </a:solidFill>
                <a:latin typeface="微软雅黑" panose="020B0503020204020204" pitchFamily="34" charset="-122"/>
                <a:ea typeface="微软雅黑" panose="020B0503020204020204" pitchFamily="34" charset="-122"/>
              </a:endParaRPr>
            </a:p>
          </p:txBody>
        </p:sp>
        <p:sp>
          <p:nvSpPr>
            <p:cNvPr id="39" name="平行四边形 38"/>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13"/>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dirty="0"/>
          </a:p>
        </p:txBody>
      </p:sp>
      <p:sp>
        <p:nvSpPr>
          <p:cNvPr id="16" name="文本框 15"/>
          <p:cNvSpPr txBox="1"/>
          <p:nvPr/>
        </p:nvSpPr>
        <p:spPr>
          <a:xfrm>
            <a:off x="2933700" y="671584"/>
            <a:ext cx="609666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black"/>
                </a:solidFill>
                <a:effectLst/>
                <a:uLnTx/>
                <a:uFillTx/>
                <a:latin typeface="Tenorite"/>
                <a:ea typeface="+mn-ea"/>
                <a:cs typeface="+mn-cs"/>
              </a:rPr>
              <a:t>Axure</a:t>
            </a:r>
            <a:endParaRPr kumimoji="0" lang="zh-CN" altLang="en-US" sz="4800" b="0" i="0" u="none" strike="noStrike" kern="1200" cap="none" spc="0" normalizeH="0" baseline="0" noProof="0" dirty="0">
              <a:ln>
                <a:noFill/>
              </a:ln>
              <a:solidFill>
                <a:prstClr val="black"/>
              </a:solidFill>
              <a:effectLst/>
              <a:uLnTx/>
              <a:uFillTx/>
              <a:latin typeface="Tenorite"/>
              <a:ea typeface="+mn-ea"/>
              <a:cs typeface="+mn-cs"/>
            </a:endParaRPr>
          </a:p>
        </p:txBody>
      </p:sp>
      <p:sp>
        <p:nvSpPr>
          <p:cNvPr id="19" name="文本框 18"/>
          <p:cNvSpPr txBox="1"/>
          <p:nvPr/>
        </p:nvSpPr>
        <p:spPr>
          <a:xfrm>
            <a:off x="2392348" y="1736339"/>
            <a:ext cx="732581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Tenorite"/>
                <a:ea typeface="+mn-ea"/>
                <a:cs typeface="+mn-cs"/>
              </a:rPr>
              <a:t>目前主流的交互设计工具</a:t>
            </a:r>
            <a:r>
              <a:rPr lang="en-US" altLang="zh-CN" b="1" dirty="0">
                <a:solidFill>
                  <a:prstClr val="black"/>
                </a:solidFill>
                <a:latin typeface="Tenorite"/>
              </a:rPr>
              <a:t>A</a:t>
            </a:r>
            <a:r>
              <a:rPr kumimoji="0" lang="en-US" altLang="zh-CN" sz="1800" b="1" i="0" u="none" strike="noStrike" kern="1200" cap="none" spc="0" normalizeH="0" baseline="0" noProof="0" dirty="0" err="1">
                <a:ln>
                  <a:noFill/>
                </a:ln>
                <a:solidFill>
                  <a:prstClr val="black"/>
                </a:solidFill>
                <a:effectLst/>
                <a:uLnTx/>
                <a:uFillTx/>
                <a:latin typeface="Tenorite"/>
                <a:ea typeface="+mn-ea"/>
                <a:cs typeface="+mn-cs"/>
              </a:rPr>
              <a:t>xure</a:t>
            </a:r>
            <a:r>
              <a:rPr kumimoji="0" lang="zh-CN" altLang="en-US" sz="1800" b="1" i="0" u="none" strike="noStrike" kern="1200" cap="none" spc="0" normalizeH="0" baseline="0" noProof="0" dirty="0">
                <a:ln>
                  <a:noFill/>
                </a:ln>
                <a:solidFill>
                  <a:prstClr val="black"/>
                </a:solidFill>
                <a:effectLst/>
                <a:uLnTx/>
                <a:uFillTx/>
                <a:latin typeface="Tenorite"/>
                <a:ea typeface="+mn-ea"/>
                <a:cs typeface="+mn-cs"/>
              </a:rPr>
              <a:t>、</a:t>
            </a:r>
            <a:r>
              <a:rPr kumimoji="0" lang="en-US" altLang="zh-CN" sz="1800" b="1" i="0" u="none" strike="noStrike" kern="1200" cap="none" spc="0" normalizeH="0" baseline="0" noProof="0" dirty="0">
                <a:ln>
                  <a:noFill/>
                </a:ln>
                <a:solidFill>
                  <a:prstClr val="black"/>
                </a:solidFill>
                <a:effectLst/>
                <a:uLnTx/>
                <a:uFillTx/>
                <a:latin typeface="Tenorite"/>
                <a:ea typeface="+mn-ea"/>
                <a:cs typeface="+mn-cs"/>
              </a:rPr>
              <a:t>Balsamiq Mockups</a:t>
            </a:r>
            <a:r>
              <a:rPr kumimoji="0" lang="zh-CN" altLang="en-US" sz="1800" b="1" i="0" u="none" strike="noStrike" kern="1200" cap="none" spc="0" normalizeH="0" baseline="0" noProof="0" dirty="0">
                <a:ln>
                  <a:noFill/>
                </a:ln>
                <a:solidFill>
                  <a:prstClr val="black"/>
                </a:solidFill>
                <a:effectLst/>
                <a:uLnTx/>
                <a:uFillTx/>
                <a:latin typeface="Tenorite"/>
                <a:ea typeface="+mn-ea"/>
                <a:cs typeface="+mn-cs"/>
              </a:rPr>
              <a:t>、</a:t>
            </a:r>
            <a:r>
              <a:rPr lang="en-US" altLang="zh-CN" b="1" dirty="0">
                <a:solidFill>
                  <a:prstClr val="black"/>
                </a:solidFill>
                <a:latin typeface="Tenorite"/>
              </a:rPr>
              <a:t>J</a:t>
            </a:r>
            <a:r>
              <a:rPr kumimoji="0" lang="en-US" altLang="zh-CN" sz="1800" b="1" i="0" u="none" strike="noStrike" kern="1200" cap="none" spc="0" normalizeH="0" baseline="0" noProof="0" dirty="0" err="1">
                <a:ln>
                  <a:noFill/>
                </a:ln>
                <a:solidFill>
                  <a:prstClr val="black"/>
                </a:solidFill>
                <a:effectLst/>
                <a:uLnTx/>
                <a:uFillTx/>
                <a:latin typeface="Tenorite"/>
                <a:ea typeface="+mn-ea"/>
                <a:cs typeface="+mn-cs"/>
              </a:rPr>
              <a:t>ustinmind</a:t>
            </a:r>
            <a:r>
              <a:rPr kumimoji="0" lang="zh-CN" altLang="en-US" sz="1800" b="1" i="0" u="none" strike="noStrike" kern="1200" cap="none" spc="0" normalizeH="0" baseline="0" noProof="0" dirty="0">
                <a:ln>
                  <a:noFill/>
                </a:ln>
                <a:solidFill>
                  <a:prstClr val="black"/>
                </a:solidFill>
                <a:effectLst/>
                <a:uLnTx/>
                <a:uFillTx/>
                <a:latin typeface="Tenorite"/>
                <a:ea typeface="+mn-ea"/>
                <a:cs typeface="+mn-cs"/>
              </a:rPr>
              <a:t>，还有国产的墨刀、</a:t>
            </a:r>
            <a:r>
              <a:rPr lang="en-US" altLang="zh-CN" b="1" dirty="0">
                <a:solidFill>
                  <a:prstClr val="black"/>
                </a:solidFill>
                <a:latin typeface="Tenorite"/>
              </a:rPr>
              <a:t>M</a:t>
            </a:r>
            <a:r>
              <a:rPr kumimoji="0" lang="en-US" altLang="zh-CN" sz="1800" b="1" i="0" u="none" strike="noStrike" kern="1200" cap="none" spc="0" normalizeH="0" baseline="0" noProof="0" dirty="0" err="1">
                <a:ln>
                  <a:noFill/>
                </a:ln>
                <a:solidFill>
                  <a:prstClr val="black"/>
                </a:solidFill>
                <a:effectLst/>
                <a:uLnTx/>
                <a:uFillTx/>
                <a:latin typeface="Tenorite"/>
                <a:ea typeface="+mn-ea"/>
                <a:cs typeface="+mn-cs"/>
              </a:rPr>
              <a:t>astergo</a:t>
            </a:r>
            <a:r>
              <a:rPr kumimoji="0" lang="zh-CN" altLang="en-US" sz="1800" b="1" i="0" u="none" strike="noStrike" kern="1200" cap="none" spc="0" normalizeH="0" baseline="0" noProof="0" dirty="0">
                <a:ln>
                  <a:noFill/>
                </a:ln>
                <a:solidFill>
                  <a:prstClr val="black"/>
                </a:solidFill>
                <a:effectLst/>
                <a:uLnTx/>
                <a:uFillTx/>
                <a:latin typeface="Tenorite"/>
                <a:ea typeface="+mn-ea"/>
                <a:cs typeface="+mn-cs"/>
              </a:rPr>
              <a:t>。</a:t>
            </a:r>
            <a:endParaRPr kumimoji="0" lang="zh-CN" altLang="en-US" sz="1800" b="1" i="0" u="none" strike="noStrike" kern="1200" cap="none" spc="0" normalizeH="0" baseline="0" noProof="0" dirty="0">
              <a:ln>
                <a:noFill/>
              </a:ln>
              <a:solidFill>
                <a:prstClr val="black"/>
              </a:solidFill>
              <a:effectLst/>
              <a:uLnTx/>
              <a:uFillTx/>
              <a:latin typeface="Tenorite"/>
              <a:ea typeface="+mn-ea"/>
              <a:cs typeface="+mn-cs"/>
            </a:endParaRPr>
          </a:p>
        </p:txBody>
      </p:sp>
      <p:sp>
        <p:nvSpPr>
          <p:cNvPr id="21" name="文本框 20"/>
          <p:cNvSpPr txBox="1"/>
          <p:nvPr/>
        </p:nvSpPr>
        <p:spPr>
          <a:xfrm>
            <a:off x="2393010" y="2565656"/>
            <a:ext cx="6096000" cy="368300"/>
          </a:xfrm>
          <a:prstGeom prst="rect">
            <a:avLst/>
          </a:prstGeom>
          <a:noFill/>
        </p:spPr>
        <p:txBody>
          <a:bodyPr wrap="square">
            <a:spAutoFit/>
          </a:bodyPr>
          <a:lstStyle/>
          <a:p>
            <a:r>
              <a:rPr lang="en-US" altLang="zh-CN" dirty="0"/>
              <a:t>Axure</a:t>
            </a:r>
            <a:r>
              <a:rPr lang="zh-CN" altLang="en-US" dirty="0"/>
              <a:t>的三巨头：动态面板、函数、中继器</a:t>
            </a:r>
            <a:endParaRPr lang="zh-CN" altLang="en-US" dirty="0"/>
          </a:p>
        </p:txBody>
      </p:sp>
      <p:sp>
        <p:nvSpPr>
          <p:cNvPr id="25" name="文本框 24"/>
          <p:cNvSpPr txBox="1"/>
          <p:nvPr/>
        </p:nvSpPr>
        <p:spPr>
          <a:xfrm>
            <a:off x="2393010" y="3059668"/>
            <a:ext cx="6096000" cy="369332"/>
          </a:xfrm>
          <a:prstGeom prst="rect">
            <a:avLst/>
          </a:prstGeom>
          <a:noFill/>
        </p:spPr>
        <p:txBody>
          <a:bodyPr wrap="square">
            <a:spAutoFit/>
          </a:bodyPr>
          <a:lstStyle/>
          <a:p>
            <a:r>
              <a:rPr lang="zh-CN" altLang="en-US" dirty="0"/>
              <a:t>对应的产品表现</a:t>
            </a:r>
            <a:endParaRPr lang="zh-CN" altLang="en-US" dirty="0"/>
          </a:p>
        </p:txBody>
      </p:sp>
      <p:pic>
        <p:nvPicPr>
          <p:cNvPr id="29" name="图片 28"/>
          <p:cNvPicPr>
            <a:picLocks noChangeAspect="1"/>
          </p:cNvPicPr>
          <p:nvPr/>
        </p:nvPicPr>
        <p:blipFill>
          <a:blip r:embed="rId1"/>
          <a:stretch>
            <a:fillRect/>
          </a:stretch>
        </p:blipFill>
        <p:spPr>
          <a:xfrm>
            <a:off x="2485199" y="3428999"/>
            <a:ext cx="4854063" cy="298541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一、动态面板</a:t>
            </a:r>
            <a:br>
              <a:rPr lang="zh-CN" altLang="en-US" dirty="0"/>
            </a:br>
            <a:endParaRPr lang="zh-CN" altLang="en-US" dirty="0"/>
          </a:p>
        </p:txBody>
      </p:sp>
      <p:sp>
        <p:nvSpPr>
          <p:cNvPr id="3" name="文本占位符 2"/>
          <p:cNvSpPr>
            <a:spLocks noGrp="1"/>
          </p:cNvSpPr>
          <p:nvPr>
            <p:ph type="body" idx="1"/>
          </p:nvPr>
        </p:nvSpPr>
        <p:spPr>
          <a:xfrm>
            <a:off x="2933700" y="4012178"/>
            <a:ext cx="3924300" cy="823912"/>
          </a:xfrm>
        </p:spPr>
        <p:txBody>
          <a:bodyPr/>
          <a:lstStyle/>
          <a:p>
            <a:endParaRPr lang="zh-CN" altLang="en-US" dirty="0"/>
          </a:p>
          <a:p>
            <a:r>
              <a:rPr lang="en-US" altLang="zh-CN" dirty="0"/>
              <a:t>1</a:t>
            </a:r>
            <a:r>
              <a:rPr lang="zh-CN" altLang="en-US" dirty="0"/>
              <a:t>）在</a:t>
            </a:r>
            <a:r>
              <a:rPr lang="en-US" altLang="zh-CN" dirty="0" err="1"/>
              <a:t>axure</a:t>
            </a:r>
            <a:r>
              <a:rPr lang="zh-CN" altLang="en-US" dirty="0"/>
              <a:t>的右下方是整个产品的页面结构，像父级文件和子级文件一样排列。</a:t>
            </a:r>
            <a:endParaRPr lang="zh-CN" altLang="en-US" dirty="0"/>
          </a:p>
          <a:p>
            <a:endParaRPr lang="zh-CN" altLang="en-US" dirty="0"/>
          </a:p>
          <a:p>
            <a:r>
              <a:rPr lang="zh-CN" altLang="en-US" dirty="0"/>
              <a:t>    同级页面间的并列关系</a:t>
            </a:r>
            <a:endParaRPr lang="zh-CN" altLang="en-US" dirty="0"/>
          </a:p>
          <a:p>
            <a:r>
              <a:rPr lang="zh-CN" altLang="en-US" dirty="0"/>
              <a:t>    父子级页面的包含关系</a:t>
            </a:r>
            <a:endParaRPr lang="zh-CN" altLang="en-US" dirty="0"/>
          </a:p>
          <a:p>
            <a:r>
              <a:rPr lang="zh-CN" altLang="en-US" dirty="0"/>
              <a:t>    新页面与弹出层的关系</a:t>
            </a:r>
            <a:endParaRPr lang="zh-CN" altLang="en-US" dirty="0"/>
          </a:p>
        </p:txBody>
      </p:sp>
      <p:sp>
        <p:nvSpPr>
          <p:cNvPr id="9" name="灯片编号占位符 8"/>
          <p:cNvSpPr>
            <a:spLocks noGrp="1"/>
          </p:cNvSpPr>
          <p:nvPr>
            <p:ph type="sldNum" sz="quarter" idx="12"/>
          </p:nvPr>
        </p:nvSpPr>
        <p:spPr/>
        <p:txBody>
          <a:bodyPr/>
          <a:lstStyle/>
          <a:p>
            <a:fld id="{B5CEABB6-07DC-46E8-9B57-56EC44A396E5}" type="slidenum">
              <a:rPr lang="en-US" altLang="zh-CN" noProof="0" smtClean="0"/>
            </a:fld>
            <a:endParaRPr lang="zh-CN" altLang="en-US" noProof="0"/>
          </a:p>
        </p:txBody>
      </p:sp>
      <p:sp>
        <p:nvSpPr>
          <p:cNvPr id="14" name="文本占位符 2"/>
          <p:cNvSpPr txBox="1"/>
          <p:nvPr/>
        </p:nvSpPr>
        <p:spPr>
          <a:xfrm>
            <a:off x="7144544" y="2391926"/>
            <a:ext cx="3980656" cy="3030306"/>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endParaRPr lang="zh-CN" altLang="en-US" dirty="0"/>
          </a:p>
        </p:txBody>
      </p:sp>
      <p:pic>
        <p:nvPicPr>
          <p:cNvPr id="20" name="图片 19"/>
          <p:cNvPicPr>
            <a:picLocks noChangeAspect="1"/>
          </p:cNvPicPr>
          <p:nvPr/>
        </p:nvPicPr>
        <p:blipFill>
          <a:blip r:embed="rId1"/>
          <a:stretch>
            <a:fillRect/>
          </a:stretch>
        </p:blipFill>
        <p:spPr>
          <a:xfrm>
            <a:off x="7288263" y="781126"/>
            <a:ext cx="3693217" cy="557522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一、动态面板</a:t>
            </a:r>
            <a:endParaRPr lang="zh-CN" altLang="en-US" dirty="0"/>
          </a:p>
        </p:txBody>
      </p:sp>
      <p:sp>
        <p:nvSpPr>
          <p:cNvPr id="9" name="灯片编号占位符 8"/>
          <p:cNvSpPr>
            <a:spLocks noGrp="1"/>
          </p:cNvSpPr>
          <p:nvPr>
            <p:ph type="sldNum" sz="quarter" idx="12"/>
          </p:nvPr>
        </p:nvSpPr>
        <p:spPr/>
        <p:txBody>
          <a:bodyPr/>
          <a:lstStyle/>
          <a:p>
            <a:fld id="{B5CEABB6-07DC-46E8-9B57-56EC44A396E5}" type="slidenum">
              <a:rPr lang="en-US" altLang="zh-CN" noProof="0" smtClean="0"/>
            </a:fld>
            <a:endParaRPr lang="zh-CN" altLang="en-US" noProof="0"/>
          </a:p>
        </p:txBody>
      </p:sp>
      <p:sp>
        <p:nvSpPr>
          <p:cNvPr id="10" name="文本占位符 2"/>
          <p:cNvSpPr txBox="1"/>
          <p:nvPr/>
        </p:nvSpPr>
        <p:spPr>
          <a:xfrm>
            <a:off x="2933700" y="-163117"/>
            <a:ext cx="7232984" cy="6519467"/>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ltLang="zh-CN" dirty="0"/>
              <a:t>2</a:t>
            </a:r>
            <a:r>
              <a:rPr lang="zh-CN" altLang="en-US" dirty="0"/>
              <a:t>）动态面板的命名</a:t>
            </a:r>
            <a:endParaRPr lang="zh-CN" altLang="en-US" dirty="0"/>
          </a:p>
          <a:p>
            <a:r>
              <a:rPr lang="zh-CN" altLang="en-US" dirty="0"/>
              <a:t>大驼峰，小驼峰，下划线：</a:t>
            </a:r>
            <a:endParaRPr lang="zh-CN" altLang="en-US" dirty="0"/>
          </a:p>
          <a:p>
            <a:r>
              <a:rPr lang="en-US" altLang="zh-CN" dirty="0"/>
              <a:t>1</a:t>
            </a:r>
            <a:r>
              <a:rPr lang="zh-CN" altLang="en-US" dirty="0"/>
              <a:t>、小驼峰式命名法（</a:t>
            </a:r>
            <a:r>
              <a:rPr lang="en-US" altLang="zh-CN" dirty="0"/>
              <a:t>lower camel case</a:t>
            </a:r>
            <a:r>
              <a:rPr lang="zh-CN" altLang="en-US" dirty="0"/>
              <a:t>）：</a:t>
            </a:r>
            <a:endParaRPr lang="zh-CN" altLang="en-US" dirty="0"/>
          </a:p>
          <a:p>
            <a:r>
              <a:rPr lang="zh-CN" altLang="en-US" dirty="0"/>
              <a:t>第一个单字以小写字母开始，第二个单字的首字母大写。例如：</a:t>
            </a:r>
            <a:r>
              <a:rPr lang="en-US" altLang="zh-CN" dirty="0" err="1"/>
              <a:t>firstName</a:t>
            </a:r>
            <a:r>
              <a:rPr lang="zh-CN" altLang="en-US" dirty="0"/>
              <a:t>、</a:t>
            </a:r>
            <a:r>
              <a:rPr lang="en-US" altLang="zh-CN" dirty="0" err="1"/>
              <a:t>lastName</a:t>
            </a:r>
            <a:r>
              <a:rPr lang="zh-CN" altLang="en-US" dirty="0"/>
              <a:t>。</a:t>
            </a:r>
            <a:endParaRPr lang="zh-CN" altLang="en-US" dirty="0"/>
          </a:p>
          <a:p>
            <a:r>
              <a:rPr lang="en-US" altLang="zh-CN" dirty="0"/>
              <a:t>2</a:t>
            </a:r>
            <a:r>
              <a:rPr lang="zh-CN" altLang="en-US" dirty="0"/>
              <a:t>、大驼峰式命名法（</a:t>
            </a:r>
            <a:r>
              <a:rPr lang="en-US" altLang="zh-CN" dirty="0"/>
              <a:t>upper camel case</a:t>
            </a:r>
            <a:r>
              <a:rPr lang="zh-CN" altLang="en-US" dirty="0"/>
              <a:t>）：</a:t>
            </a:r>
            <a:endParaRPr lang="zh-CN" altLang="en-US" dirty="0"/>
          </a:p>
          <a:p>
            <a:r>
              <a:rPr lang="zh-CN" altLang="en-US" dirty="0"/>
              <a:t>每一个单词</a:t>
            </a:r>
            <a:r>
              <a:rPr lang="zh-CN" altLang="en-US" dirty="0"/>
              <a:t>的首字母都采用大写字母，例如：</a:t>
            </a:r>
            <a:r>
              <a:rPr lang="en-US" altLang="zh-CN" dirty="0"/>
              <a:t>FirstName</a:t>
            </a:r>
            <a:r>
              <a:rPr lang="zh-CN" altLang="en-US" dirty="0"/>
              <a:t>、</a:t>
            </a:r>
            <a:r>
              <a:rPr lang="en-US" altLang="zh-CN" dirty="0" err="1"/>
              <a:t>LastName</a:t>
            </a:r>
            <a:r>
              <a:rPr lang="zh-CN" altLang="en-US" dirty="0"/>
              <a:t>、</a:t>
            </a:r>
            <a:r>
              <a:rPr lang="en-US" altLang="zh-CN" dirty="0"/>
              <a:t>CamelCase</a:t>
            </a:r>
            <a:r>
              <a:rPr lang="zh-CN" altLang="en-US" dirty="0"/>
              <a:t>，也被称为 </a:t>
            </a:r>
            <a:r>
              <a:rPr lang="en-US" altLang="zh-CN" dirty="0"/>
              <a:t>Pascal </a:t>
            </a:r>
            <a:r>
              <a:rPr lang="zh-CN" altLang="en-US" dirty="0"/>
              <a:t>命名法。变种：</a:t>
            </a:r>
            <a:r>
              <a:rPr lang="en-US" altLang="zh-CN" dirty="0" err="1"/>
              <a:t>StudlyCaps</a:t>
            </a:r>
            <a:r>
              <a:rPr lang="zh-CN" altLang="en-US" dirty="0"/>
              <a:t>，是“驼峰式大小写”的变种。</a:t>
            </a:r>
            <a:endParaRPr lang="zh-CN" altLang="en-US" dirty="0"/>
          </a:p>
          <a:p>
            <a:r>
              <a:rPr lang="en-US" altLang="zh-CN" dirty="0"/>
              <a:t>3</a:t>
            </a:r>
            <a:r>
              <a:rPr lang="zh-CN" altLang="en-US" dirty="0"/>
              <a:t>、下划线命名，例如：</a:t>
            </a:r>
            <a:r>
              <a:rPr lang="en-US" altLang="zh-CN" dirty="0" err="1"/>
              <a:t>first_name,last_name</a:t>
            </a:r>
            <a:endParaRPr lang="en-US" altLang="zh-CN" dirty="0"/>
          </a:p>
          <a:p>
            <a:r>
              <a:rPr lang="zh-CN" altLang="en-US" dirty="0"/>
              <a:t>良好的命名方式一方面方便自己修改，另一方面有利于和开发人员的对接，改动时快速查找。</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一、动态面板</a:t>
            </a:r>
            <a:endParaRPr lang="zh-CN" altLang="en-US" dirty="0"/>
          </a:p>
        </p:txBody>
      </p:sp>
      <p:sp>
        <p:nvSpPr>
          <p:cNvPr id="3" name="文本占位符 2"/>
          <p:cNvSpPr>
            <a:spLocks noGrp="1"/>
          </p:cNvSpPr>
          <p:nvPr>
            <p:ph type="body" idx="1"/>
          </p:nvPr>
        </p:nvSpPr>
        <p:spPr>
          <a:xfrm>
            <a:off x="1393658" y="4308957"/>
            <a:ext cx="3924300" cy="823912"/>
          </a:xfrm>
        </p:spPr>
        <p:txBody>
          <a:bodyPr/>
          <a:lstStyle/>
          <a:p>
            <a:r>
              <a:rPr lang="en-US" altLang="zh-CN" dirty="0"/>
              <a:t>3</a:t>
            </a:r>
            <a:r>
              <a:rPr lang="zh-CN" altLang="en-US" dirty="0"/>
              <a:t>）动态面板的功能</a:t>
            </a:r>
            <a:endParaRPr lang="en-US" altLang="zh-CN" dirty="0"/>
          </a:p>
          <a:p>
            <a:r>
              <a:rPr lang="zh-CN" altLang="en-US" dirty="0"/>
              <a:t>面板的功能很强大，</a:t>
            </a:r>
            <a:r>
              <a:rPr lang="en-US" altLang="zh-CN" dirty="0"/>
              <a:t>Axure</a:t>
            </a:r>
            <a:r>
              <a:rPr lang="zh-CN" altLang="en-US" dirty="0"/>
              <a:t>常用的交互都能满足，而且在画原型时建议先将页面元素排列画好，再统一装入动态面板中，再添加用例。</a:t>
            </a:r>
            <a:endParaRPr lang="zh-CN" altLang="en-US" dirty="0"/>
          </a:p>
        </p:txBody>
      </p:sp>
      <p:sp>
        <p:nvSpPr>
          <p:cNvPr id="9" name="灯片编号占位符 8"/>
          <p:cNvSpPr>
            <a:spLocks noGrp="1"/>
          </p:cNvSpPr>
          <p:nvPr>
            <p:ph type="sldNum" sz="quarter" idx="12"/>
          </p:nvPr>
        </p:nvSpPr>
        <p:spPr/>
        <p:txBody>
          <a:bodyPr/>
          <a:lstStyle/>
          <a:p>
            <a:fld id="{B5CEABB6-07DC-46E8-9B57-56EC44A396E5}" type="slidenum">
              <a:rPr lang="en-US" altLang="zh-CN" noProof="0" smtClean="0"/>
            </a:fld>
            <a:endParaRPr lang="zh-CN" altLang="en-US" noProof="0"/>
          </a:p>
        </p:txBody>
      </p:sp>
      <p:pic>
        <p:nvPicPr>
          <p:cNvPr id="10" name="图片 9"/>
          <p:cNvPicPr>
            <a:picLocks noChangeAspect="1"/>
          </p:cNvPicPr>
          <p:nvPr/>
        </p:nvPicPr>
        <p:blipFill>
          <a:blip r:embed="rId1"/>
          <a:stretch>
            <a:fillRect/>
          </a:stretch>
        </p:blipFill>
        <p:spPr>
          <a:xfrm>
            <a:off x="5460388" y="1666309"/>
            <a:ext cx="6731612" cy="352538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二、函数</a:t>
            </a:r>
            <a:endParaRPr lang="zh-CN" altLang="en-US" dirty="0"/>
          </a:p>
        </p:txBody>
      </p:sp>
      <p:sp>
        <p:nvSpPr>
          <p:cNvPr id="3" name="文本占位符 2"/>
          <p:cNvSpPr>
            <a:spLocks noGrp="1"/>
          </p:cNvSpPr>
          <p:nvPr>
            <p:ph type="body" idx="1"/>
          </p:nvPr>
        </p:nvSpPr>
        <p:spPr>
          <a:xfrm>
            <a:off x="2933700" y="2528491"/>
            <a:ext cx="4646195" cy="823912"/>
          </a:xfrm>
        </p:spPr>
        <p:txBody>
          <a:bodyPr/>
          <a:lstStyle/>
          <a:p>
            <a:r>
              <a:rPr lang="en-US" altLang="zh-CN" dirty="0"/>
              <a:t>Axure</a:t>
            </a:r>
            <a:r>
              <a:rPr lang="zh-CN" altLang="en-US" dirty="0"/>
              <a:t>拥有丰富的函数，熟悉</a:t>
            </a:r>
            <a:r>
              <a:rPr lang="en-US" altLang="zh-CN" dirty="0"/>
              <a:t>Axure</a:t>
            </a:r>
            <a:r>
              <a:rPr lang="zh-CN" altLang="en-US" dirty="0"/>
              <a:t>的函数库有以下几个好处：</a:t>
            </a:r>
            <a:endParaRPr lang="zh-CN" altLang="en-US" dirty="0"/>
          </a:p>
          <a:p>
            <a:endParaRPr lang="zh-CN" altLang="en-US" dirty="0"/>
          </a:p>
        </p:txBody>
      </p:sp>
      <p:sp>
        <p:nvSpPr>
          <p:cNvPr id="9" name="灯片编号占位符 8"/>
          <p:cNvSpPr>
            <a:spLocks noGrp="1"/>
          </p:cNvSpPr>
          <p:nvPr>
            <p:ph type="sldNum" sz="quarter" idx="12"/>
          </p:nvPr>
        </p:nvSpPr>
        <p:spPr/>
        <p:txBody>
          <a:bodyPr/>
          <a:lstStyle/>
          <a:p>
            <a:fld id="{B5CEABB6-07DC-46E8-9B57-56EC44A396E5}" type="slidenum">
              <a:rPr lang="en-US" altLang="zh-CN" noProof="0" smtClean="0"/>
            </a:fld>
            <a:endParaRPr lang="zh-CN" altLang="en-US" noProof="0"/>
          </a:p>
        </p:txBody>
      </p:sp>
      <p:pic>
        <p:nvPicPr>
          <p:cNvPr id="10" name="图片 9"/>
          <p:cNvPicPr>
            <a:picLocks noChangeAspect="1"/>
          </p:cNvPicPr>
          <p:nvPr/>
        </p:nvPicPr>
        <p:blipFill>
          <a:blip r:embed="rId1"/>
          <a:stretch>
            <a:fillRect/>
          </a:stretch>
        </p:blipFill>
        <p:spPr>
          <a:xfrm>
            <a:off x="8421549" y="1310479"/>
            <a:ext cx="3209925" cy="4000500"/>
          </a:xfrm>
          <a:prstGeom prst="rect">
            <a:avLst/>
          </a:prstGeom>
        </p:spPr>
      </p:pic>
      <p:sp>
        <p:nvSpPr>
          <p:cNvPr id="11" name="文本占位符 2"/>
          <p:cNvSpPr txBox="1"/>
          <p:nvPr/>
        </p:nvSpPr>
        <p:spPr>
          <a:xfrm>
            <a:off x="2933700" y="3442575"/>
            <a:ext cx="5247774"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endParaRPr lang="zh-CN" altLang="en-US" dirty="0"/>
          </a:p>
          <a:p>
            <a:r>
              <a:rPr lang="en-US" altLang="zh-CN" dirty="0"/>
              <a:t>1.</a:t>
            </a:r>
            <a:r>
              <a:rPr lang="zh-CN" altLang="en-US" dirty="0"/>
              <a:t>在考虑产品的细节时可以更周到，包括一些非常规操作的提示</a:t>
            </a:r>
            <a:endParaRPr lang="zh-CN" altLang="en-US" dirty="0"/>
          </a:p>
          <a:p>
            <a:r>
              <a:rPr lang="en-US" altLang="zh-CN" dirty="0"/>
              <a:t>2.</a:t>
            </a:r>
            <a:r>
              <a:rPr lang="zh-CN" altLang="en-US" dirty="0"/>
              <a:t>做一些复杂的交互</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二、函数</a:t>
            </a:r>
            <a:endParaRPr lang="zh-CN" altLang="en-US" dirty="0"/>
          </a:p>
        </p:txBody>
      </p:sp>
      <p:sp>
        <p:nvSpPr>
          <p:cNvPr id="3" name="文本占位符 2"/>
          <p:cNvSpPr>
            <a:spLocks noGrp="1"/>
          </p:cNvSpPr>
          <p:nvPr>
            <p:ph type="body" idx="1"/>
          </p:nvPr>
        </p:nvSpPr>
        <p:spPr>
          <a:xfrm>
            <a:off x="2915444" y="4583862"/>
            <a:ext cx="5386345" cy="823912"/>
          </a:xfrm>
        </p:spPr>
        <p:txBody>
          <a:bodyPr/>
          <a:lstStyle/>
          <a:p>
            <a:r>
              <a:rPr lang="en-US" altLang="zh-CN" dirty="0"/>
              <a:t>1</a:t>
            </a:r>
            <a:r>
              <a:rPr lang="zh-CN" altLang="en-US" dirty="0"/>
              <a:t>）比如有这样一个表单需要填写后提交，产品需要先考虑到这一段文本的长度，假如用户输入的是“空格”</a:t>
            </a:r>
            <a:endParaRPr lang="en-US" altLang="zh-CN" dirty="0"/>
          </a:p>
          <a:p>
            <a:endParaRPr lang="en-US" altLang="zh-CN" dirty="0"/>
          </a:p>
          <a:p>
            <a:endParaRPr lang="zh-CN" altLang="en-US" dirty="0"/>
          </a:p>
          <a:p>
            <a:endParaRPr lang="en-US" altLang="zh-CN" dirty="0"/>
          </a:p>
          <a:p>
            <a:endParaRPr lang="en-US" altLang="zh-CN" dirty="0"/>
          </a:p>
          <a:p>
            <a:endParaRPr lang="en-US" altLang="zh-CN" dirty="0"/>
          </a:p>
          <a:p>
            <a:r>
              <a:rPr lang="zh-CN" altLang="en-US" dirty="0"/>
              <a:t>这就有了一个函数</a:t>
            </a:r>
            <a:r>
              <a:rPr lang="en-US" altLang="zh-CN" dirty="0"/>
              <a:t>trim();(</a:t>
            </a:r>
            <a:r>
              <a:rPr lang="zh-CN" altLang="en-US" dirty="0"/>
              <a:t>去除字符串两端空格</a:t>
            </a:r>
            <a:r>
              <a:rPr lang="en-US" altLang="zh-CN" dirty="0"/>
              <a:t>)</a:t>
            </a:r>
            <a:endParaRPr lang="zh-CN" altLang="en-US" dirty="0"/>
          </a:p>
        </p:txBody>
      </p:sp>
      <p:sp>
        <p:nvSpPr>
          <p:cNvPr id="9" name="灯片编号占位符 8"/>
          <p:cNvSpPr>
            <a:spLocks noGrp="1"/>
          </p:cNvSpPr>
          <p:nvPr>
            <p:ph type="sldNum" sz="quarter" idx="12"/>
          </p:nvPr>
        </p:nvSpPr>
        <p:spPr/>
        <p:txBody>
          <a:bodyPr/>
          <a:lstStyle/>
          <a:p>
            <a:fld id="{B5CEABB6-07DC-46E8-9B57-56EC44A396E5}" type="slidenum">
              <a:rPr lang="en-US" altLang="zh-CN" noProof="0" smtClean="0"/>
            </a:fld>
            <a:endParaRPr lang="zh-CN" altLang="en-US" noProof="0"/>
          </a:p>
        </p:txBody>
      </p:sp>
      <p:pic>
        <p:nvPicPr>
          <p:cNvPr id="10" name="图片 9"/>
          <p:cNvPicPr>
            <a:picLocks noChangeAspect="1"/>
          </p:cNvPicPr>
          <p:nvPr/>
        </p:nvPicPr>
        <p:blipFill>
          <a:blip r:embed="rId1"/>
          <a:stretch>
            <a:fillRect/>
          </a:stretch>
        </p:blipFill>
        <p:spPr>
          <a:xfrm>
            <a:off x="3434012" y="3429000"/>
            <a:ext cx="3086100" cy="1000125"/>
          </a:xfrm>
          <a:prstGeom prst="rect">
            <a:avLst/>
          </a:prstGeom>
        </p:spPr>
      </p:pic>
      <p:pic>
        <p:nvPicPr>
          <p:cNvPr id="11" name="图片 10"/>
          <p:cNvPicPr>
            <a:picLocks noChangeAspect="1"/>
          </p:cNvPicPr>
          <p:nvPr/>
        </p:nvPicPr>
        <p:blipFill>
          <a:blip r:embed="rId2"/>
          <a:stretch>
            <a:fillRect/>
          </a:stretch>
        </p:blipFill>
        <p:spPr>
          <a:xfrm>
            <a:off x="8480760" y="1433512"/>
            <a:ext cx="3219450" cy="39909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三、中继器</a:t>
            </a:r>
            <a:endParaRPr lang="zh-CN" altLang="en-US" dirty="0"/>
          </a:p>
        </p:txBody>
      </p:sp>
      <p:sp>
        <p:nvSpPr>
          <p:cNvPr id="3" name="文本占位符 2"/>
          <p:cNvSpPr>
            <a:spLocks noGrp="1"/>
          </p:cNvSpPr>
          <p:nvPr>
            <p:ph type="body" idx="1"/>
          </p:nvPr>
        </p:nvSpPr>
        <p:spPr>
          <a:xfrm>
            <a:off x="2171700" y="2383905"/>
            <a:ext cx="3924300" cy="823912"/>
          </a:xfrm>
        </p:spPr>
        <p:txBody>
          <a:bodyPr/>
          <a:lstStyle/>
          <a:p>
            <a:r>
              <a:rPr lang="en-US" altLang="zh-CN" dirty="0"/>
              <a:t>1</a:t>
            </a:r>
            <a:r>
              <a:rPr lang="zh-CN" altLang="en-US" dirty="0"/>
              <a:t>）表的纵向为记录数，横向为字段数</a:t>
            </a:r>
            <a:endParaRPr lang="zh-CN" altLang="en-US" dirty="0"/>
          </a:p>
        </p:txBody>
      </p:sp>
      <p:sp>
        <p:nvSpPr>
          <p:cNvPr id="9" name="灯片编号占位符 8"/>
          <p:cNvSpPr>
            <a:spLocks noGrp="1"/>
          </p:cNvSpPr>
          <p:nvPr>
            <p:ph type="sldNum" sz="quarter" idx="12"/>
          </p:nvPr>
        </p:nvSpPr>
        <p:spPr/>
        <p:txBody>
          <a:bodyPr/>
          <a:lstStyle/>
          <a:p>
            <a:fld id="{B5CEABB6-07DC-46E8-9B57-56EC44A396E5}" type="slidenum">
              <a:rPr lang="en-US" altLang="zh-CN" noProof="0" smtClean="0"/>
            </a:fld>
            <a:endParaRPr lang="zh-CN" altLang="en-US" noProof="0"/>
          </a:p>
        </p:txBody>
      </p:sp>
      <p:pic>
        <p:nvPicPr>
          <p:cNvPr id="10" name="图片 9"/>
          <p:cNvPicPr>
            <a:picLocks noChangeAspect="1"/>
          </p:cNvPicPr>
          <p:nvPr/>
        </p:nvPicPr>
        <p:blipFill>
          <a:blip r:embed="rId1"/>
          <a:stretch>
            <a:fillRect/>
          </a:stretch>
        </p:blipFill>
        <p:spPr>
          <a:xfrm>
            <a:off x="6172867" y="1949867"/>
            <a:ext cx="6019133" cy="27905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三、中继器</a:t>
            </a:r>
            <a:endParaRPr lang="zh-CN" altLang="en-US" dirty="0"/>
          </a:p>
        </p:txBody>
      </p:sp>
      <p:sp>
        <p:nvSpPr>
          <p:cNvPr id="3" name="文本占位符 2"/>
          <p:cNvSpPr>
            <a:spLocks noGrp="1"/>
          </p:cNvSpPr>
          <p:nvPr>
            <p:ph type="body" idx="1"/>
          </p:nvPr>
        </p:nvSpPr>
        <p:spPr>
          <a:xfrm>
            <a:off x="2336798" y="1659522"/>
            <a:ext cx="3924300" cy="823912"/>
          </a:xfrm>
        </p:spPr>
        <p:txBody>
          <a:bodyPr/>
          <a:lstStyle/>
          <a:p>
            <a:r>
              <a:rPr lang="en-US" altLang="zh-CN" dirty="0"/>
              <a:t>2</a:t>
            </a:r>
            <a:r>
              <a:rPr lang="zh-CN" altLang="en-US" dirty="0"/>
              <a:t>）中继器的基础用法</a:t>
            </a:r>
            <a:endParaRPr lang="zh-CN" altLang="en-US" dirty="0"/>
          </a:p>
        </p:txBody>
      </p:sp>
      <p:sp>
        <p:nvSpPr>
          <p:cNvPr id="9" name="灯片编号占位符 8"/>
          <p:cNvSpPr>
            <a:spLocks noGrp="1"/>
          </p:cNvSpPr>
          <p:nvPr>
            <p:ph type="sldNum" sz="quarter" idx="12"/>
          </p:nvPr>
        </p:nvSpPr>
        <p:spPr/>
        <p:txBody>
          <a:bodyPr/>
          <a:lstStyle/>
          <a:p>
            <a:fld id="{B5CEABB6-07DC-46E8-9B57-56EC44A396E5}" type="slidenum">
              <a:rPr lang="en-US" altLang="zh-CN" noProof="0" smtClean="0"/>
            </a:fld>
            <a:endParaRPr lang="zh-CN" altLang="en-US" noProof="0"/>
          </a:p>
        </p:txBody>
      </p:sp>
      <p:pic>
        <p:nvPicPr>
          <p:cNvPr id="10" name="图片 9"/>
          <p:cNvPicPr>
            <a:picLocks noChangeAspect="1"/>
          </p:cNvPicPr>
          <p:nvPr/>
        </p:nvPicPr>
        <p:blipFill>
          <a:blip r:embed="rId1"/>
          <a:stretch>
            <a:fillRect/>
          </a:stretch>
        </p:blipFill>
        <p:spPr>
          <a:xfrm>
            <a:off x="2933700" y="3348657"/>
            <a:ext cx="6795837" cy="3150669"/>
          </a:xfrm>
          <a:prstGeom prst="rect">
            <a:avLst/>
          </a:prstGeom>
        </p:spPr>
      </p:pic>
      <p:sp>
        <p:nvSpPr>
          <p:cNvPr id="8" name="文本框 7"/>
          <p:cNvSpPr txBox="1"/>
          <p:nvPr/>
        </p:nvSpPr>
        <p:spPr>
          <a:xfrm>
            <a:off x="2336798" y="2731429"/>
            <a:ext cx="6689558" cy="400110"/>
          </a:xfrm>
          <a:prstGeom prst="rect">
            <a:avLst/>
          </a:prstGeom>
          <a:noFill/>
        </p:spPr>
        <p:txBody>
          <a:bodyPr wrap="square">
            <a:spAutoFit/>
          </a:bodyPr>
          <a:lstStyle/>
          <a:p>
            <a:r>
              <a:rPr lang="zh-CN" altLang="en-US" sz="2000" b="1" dirty="0"/>
              <a:t>中继器数据集：</a:t>
            </a:r>
            <a:endParaRPr lang="zh-CN" altLang="en-US" sz="2000"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三、中继器</a:t>
            </a:r>
            <a:endParaRPr lang="zh-CN" altLang="en-US" dirty="0"/>
          </a:p>
        </p:txBody>
      </p:sp>
      <p:sp>
        <p:nvSpPr>
          <p:cNvPr id="3" name="文本占位符 2"/>
          <p:cNvSpPr>
            <a:spLocks noGrp="1"/>
          </p:cNvSpPr>
          <p:nvPr>
            <p:ph type="body" idx="1"/>
          </p:nvPr>
        </p:nvSpPr>
        <p:spPr>
          <a:xfrm>
            <a:off x="2336798" y="1659522"/>
            <a:ext cx="3924300" cy="823912"/>
          </a:xfrm>
        </p:spPr>
        <p:txBody>
          <a:bodyPr/>
          <a:lstStyle/>
          <a:p>
            <a:r>
              <a:rPr lang="en-US" altLang="zh-CN" dirty="0"/>
              <a:t>2</a:t>
            </a:r>
            <a:r>
              <a:rPr lang="zh-CN" altLang="en-US" dirty="0"/>
              <a:t>）中继器的基础用法</a:t>
            </a:r>
            <a:endParaRPr lang="zh-CN" altLang="en-US" dirty="0"/>
          </a:p>
        </p:txBody>
      </p:sp>
      <p:sp>
        <p:nvSpPr>
          <p:cNvPr id="9" name="灯片编号占位符 8"/>
          <p:cNvSpPr>
            <a:spLocks noGrp="1"/>
          </p:cNvSpPr>
          <p:nvPr>
            <p:ph type="sldNum" sz="quarter" idx="12"/>
          </p:nvPr>
        </p:nvSpPr>
        <p:spPr/>
        <p:txBody>
          <a:bodyPr/>
          <a:lstStyle/>
          <a:p>
            <a:fld id="{B5CEABB6-07DC-46E8-9B57-56EC44A396E5}" type="slidenum">
              <a:rPr lang="en-US" altLang="zh-CN" noProof="0" smtClean="0"/>
            </a:fld>
            <a:endParaRPr lang="zh-CN" altLang="en-US" noProof="0"/>
          </a:p>
        </p:txBody>
      </p:sp>
      <p:sp>
        <p:nvSpPr>
          <p:cNvPr id="7" name="文本占位符 2"/>
          <p:cNvSpPr txBox="1"/>
          <p:nvPr/>
        </p:nvSpPr>
        <p:spPr>
          <a:xfrm>
            <a:off x="299282" y="3865858"/>
            <a:ext cx="4075032" cy="137138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      中继器内的原件分别命名，摆放好，让后填充数据，赋值，就能显示出来了。这就是中继器的基础操作。复杂一些的就是数据的增删改查，筛选，排序，分页等等</a:t>
            </a:r>
            <a:endParaRPr lang="zh-CN" altLang="en-US" dirty="0"/>
          </a:p>
        </p:txBody>
      </p:sp>
      <p:pic>
        <p:nvPicPr>
          <p:cNvPr id="4" name="图片 3"/>
          <p:cNvPicPr>
            <a:picLocks noChangeAspect="1"/>
          </p:cNvPicPr>
          <p:nvPr/>
        </p:nvPicPr>
        <p:blipFill>
          <a:blip r:embed="rId1"/>
          <a:stretch>
            <a:fillRect/>
          </a:stretch>
        </p:blipFill>
        <p:spPr>
          <a:xfrm>
            <a:off x="4298948" y="2548020"/>
            <a:ext cx="7487048" cy="3355476"/>
          </a:xfrm>
          <a:prstGeom prst="rect">
            <a:avLst/>
          </a:prstGeom>
        </p:spPr>
      </p:pic>
      <p:sp>
        <p:nvSpPr>
          <p:cNvPr id="11" name="文本占位符 2"/>
          <p:cNvSpPr txBox="1"/>
          <p:nvPr/>
        </p:nvSpPr>
        <p:spPr>
          <a:xfrm>
            <a:off x="4598565" y="5937014"/>
            <a:ext cx="10653465" cy="38581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sz="1400" dirty="0"/>
              <a:t>（上图包含：中继器的显示接面，右上角赋值操作，下面填充数据的数据集）</a:t>
            </a:r>
            <a:endParaRPr lang="zh-CN" altLang="en-US"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38443" y="455217"/>
            <a:ext cx="5431971" cy="846301"/>
          </a:xfrm>
        </p:spPr>
        <p:txBody>
          <a:bodyPr rtlCol="0">
            <a:normAutofit/>
          </a:bodyPr>
          <a:lstStyle/>
          <a:p>
            <a:pPr rtl="0"/>
            <a:r>
              <a:rPr lang="zh-CN" altLang="en-US" dirty="0"/>
              <a:t>墨刀</a:t>
            </a:r>
            <a:endParaRPr lang="zh-CN" altLang="en-US" dirty="0"/>
          </a:p>
        </p:txBody>
      </p:sp>
      <p:sp>
        <p:nvSpPr>
          <p:cNvPr id="6" name="幻灯片编号占位符 5"/>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pic>
        <p:nvPicPr>
          <p:cNvPr id="5" name="图片 4"/>
          <p:cNvPicPr>
            <a:picLocks noChangeAspect="1"/>
          </p:cNvPicPr>
          <p:nvPr/>
        </p:nvPicPr>
        <p:blipFill>
          <a:blip r:embed="rId1"/>
          <a:stretch>
            <a:fillRect/>
          </a:stretch>
        </p:blipFill>
        <p:spPr>
          <a:xfrm>
            <a:off x="5231219" y="2526660"/>
            <a:ext cx="6774880" cy="3829689"/>
          </a:xfrm>
          <a:prstGeom prst="rect">
            <a:avLst/>
          </a:prstGeom>
        </p:spPr>
      </p:pic>
      <p:sp>
        <p:nvSpPr>
          <p:cNvPr id="20" name="文本框 19"/>
          <p:cNvSpPr txBox="1"/>
          <p:nvPr/>
        </p:nvSpPr>
        <p:spPr>
          <a:xfrm>
            <a:off x="4621619" y="1963479"/>
            <a:ext cx="1217000" cy="400110"/>
          </a:xfrm>
          <a:prstGeom prst="rect">
            <a:avLst/>
          </a:prstGeom>
          <a:noFill/>
        </p:spPr>
        <p:txBody>
          <a:bodyPr wrap="none" rtlCol="0">
            <a:spAutoFit/>
          </a:bodyPr>
          <a:lstStyle/>
          <a:p>
            <a:r>
              <a:rPr lang="zh-CN" altLang="en-US" sz="2000" b="1" dirty="0"/>
              <a:t>创建项目</a:t>
            </a:r>
            <a:endParaRPr lang="zh-CN" altLang="en-US" sz="20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991350" y="2571235"/>
            <a:ext cx="4179570" cy="1715531"/>
          </a:xfrm>
        </p:spPr>
        <p:txBody>
          <a:bodyPr rtlCol="0"/>
          <a:lstStyle/>
          <a:p>
            <a:pPr rtl="0"/>
            <a:r>
              <a:rPr lang="zh-CN" altLang="en-US" dirty="0"/>
              <a:t>原理</a:t>
            </a:r>
            <a:endParaRPr lang="zh-CN" altLang="en-US" dirty="0"/>
          </a:p>
        </p:txBody>
      </p:sp>
      <p:sp>
        <p:nvSpPr>
          <p:cNvPr id="3" name="文本框 2"/>
          <p:cNvSpPr txBox="1"/>
          <p:nvPr/>
        </p:nvSpPr>
        <p:spPr>
          <a:xfrm>
            <a:off x="5716988" y="1343770"/>
            <a:ext cx="184731" cy="369332"/>
          </a:xfrm>
          <a:prstGeom prst="rect">
            <a:avLst/>
          </a:prstGeom>
          <a:noFill/>
        </p:spPr>
        <p:txBody>
          <a:bodyPr wrap="none" rtlCol="0">
            <a:spAutoFit/>
          </a:bodyPr>
          <a:lstStyle/>
          <a:p>
            <a:endParaRPr lang="zh-CN" altLang="en-US" dirty="0"/>
          </a:p>
        </p:txBody>
      </p:sp>
      <p:sp>
        <p:nvSpPr>
          <p:cNvPr id="5" name="标题 1"/>
          <p:cNvSpPr txBox="1"/>
          <p:nvPr/>
        </p:nvSpPr>
        <p:spPr>
          <a:xfrm>
            <a:off x="5993640" y="2571234"/>
            <a:ext cx="4179570" cy="171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r>
              <a:rPr lang="en-US" altLang="zh-CN" sz="4400" dirty="0"/>
              <a:t>01</a:t>
            </a:r>
            <a:endParaRPr lang="zh-CN" altLang="en-US" sz="4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365125"/>
            <a:ext cx="10515600" cy="1325563"/>
          </a:xfrm>
        </p:spPr>
        <p:txBody>
          <a:bodyPr lIns="0" rtlCol="0"/>
          <a:lstStyle/>
          <a:p>
            <a:pPr rtl="0"/>
            <a:r>
              <a:rPr lang="zh-CN" altLang="en-US" dirty="0"/>
              <a:t>墨刀</a:t>
            </a:r>
            <a:endParaRPr lang="zh-CN" altLang="en-US" dirty="0"/>
          </a:p>
        </p:txBody>
      </p:sp>
      <p:sp>
        <p:nvSpPr>
          <p:cNvPr id="5" name="灯片编号占位符 4"/>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dirty="0"/>
          </a:p>
        </p:txBody>
      </p:sp>
      <p:cxnSp>
        <p:nvCxnSpPr>
          <p:cNvPr id="10" name="直接连接符​​(S) 9"/>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S) 11"/>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1"/>
          <a:stretch>
            <a:fillRect/>
          </a:stretch>
        </p:blipFill>
        <p:spPr>
          <a:xfrm>
            <a:off x="4550735" y="1404397"/>
            <a:ext cx="7641265" cy="4305287"/>
          </a:xfrm>
          <a:prstGeom prst="rect">
            <a:avLst/>
          </a:prstGeom>
        </p:spPr>
      </p:pic>
      <p:sp>
        <p:nvSpPr>
          <p:cNvPr id="23" name="文本框 22"/>
          <p:cNvSpPr txBox="1"/>
          <p:nvPr/>
        </p:nvSpPr>
        <p:spPr>
          <a:xfrm>
            <a:off x="838200" y="2199191"/>
            <a:ext cx="3641651" cy="2308324"/>
          </a:xfrm>
          <a:prstGeom prst="rect">
            <a:avLst/>
          </a:prstGeom>
          <a:noFill/>
        </p:spPr>
        <p:txBody>
          <a:bodyPr wrap="square">
            <a:spAutoFit/>
          </a:bodyPr>
          <a:lstStyle/>
          <a:p>
            <a:r>
              <a:rPr lang="zh-CN" altLang="en-US" b="1" dirty="0"/>
              <a:t>中间的是项目的编辑页面，中部的左侧以及顶部边框标注着的数字是像素，用来准对页面的宽度与高度以及页面内组件的位置；</a:t>
            </a:r>
            <a:endParaRPr lang="zh-CN" altLang="en-US" b="1" dirty="0"/>
          </a:p>
          <a:p>
            <a:endParaRPr lang="zh-CN" altLang="en-US" b="1" dirty="0"/>
          </a:p>
          <a:p>
            <a:r>
              <a:rPr lang="zh-CN" altLang="en-US" b="1" dirty="0"/>
              <a:t>最左侧一列素材工具栏</a:t>
            </a:r>
            <a:r>
              <a:rPr lang="en-US" altLang="zh-CN" b="1" dirty="0"/>
              <a:t>——</a:t>
            </a:r>
            <a:r>
              <a:rPr lang="zh-CN" altLang="en-US" b="1" dirty="0"/>
              <a:t>用于直接将素材拖入页面中，页面栏</a:t>
            </a:r>
            <a:r>
              <a:rPr lang="en-US" altLang="zh-CN" b="1" dirty="0"/>
              <a:t>——</a:t>
            </a:r>
            <a:r>
              <a:rPr lang="zh-CN" altLang="en-US" b="1" dirty="0"/>
              <a:t>用于编辑和切换各页面</a:t>
            </a:r>
            <a:endParaRPr lang="zh-CN" altLang="en-US"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365125"/>
            <a:ext cx="10515600" cy="1325563"/>
          </a:xfrm>
        </p:spPr>
        <p:txBody>
          <a:bodyPr lIns="0" rtlCol="0"/>
          <a:lstStyle/>
          <a:p>
            <a:pPr rtl="0"/>
            <a:r>
              <a:rPr lang="zh-CN" altLang="en-US" dirty="0"/>
              <a:t>墨刀</a:t>
            </a:r>
            <a:endParaRPr lang="zh-CN" altLang="en-US" dirty="0"/>
          </a:p>
        </p:txBody>
      </p:sp>
      <p:sp>
        <p:nvSpPr>
          <p:cNvPr id="5" name="灯片编号占位符 4"/>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dirty="0"/>
          </a:p>
        </p:txBody>
      </p:sp>
      <p:cxnSp>
        <p:nvCxnSpPr>
          <p:cNvPr id="10" name="直接连接符​​(S) 9"/>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S) 11"/>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15556" y="2055813"/>
            <a:ext cx="5595384" cy="646331"/>
          </a:xfrm>
          <a:prstGeom prst="rect">
            <a:avLst/>
          </a:prstGeom>
          <a:noFill/>
        </p:spPr>
        <p:txBody>
          <a:bodyPr wrap="square">
            <a:spAutoFit/>
          </a:bodyPr>
          <a:lstStyle/>
          <a:p>
            <a:r>
              <a:rPr lang="zh-CN" altLang="en-US" b="1" dirty="0"/>
              <a:t>右侧工具栏包含组件及图标等素材，最右侧外观栏</a:t>
            </a:r>
            <a:r>
              <a:rPr lang="en-US" altLang="zh-CN" b="1" dirty="0"/>
              <a:t>——</a:t>
            </a:r>
            <a:r>
              <a:rPr lang="zh-CN" altLang="en-US" b="1" dirty="0"/>
              <a:t>当你选中某个组件时可在其中编辑外观的各种参数</a:t>
            </a:r>
            <a:r>
              <a:rPr lang="en-US" altLang="zh-CN" b="1" dirty="0"/>
              <a:t>:</a:t>
            </a:r>
            <a:endParaRPr lang="zh-CN" altLang="en-US" b="1" dirty="0"/>
          </a:p>
        </p:txBody>
      </p:sp>
      <p:pic>
        <p:nvPicPr>
          <p:cNvPr id="6" name="图片 5"/>
          <p:cNvPicPr>
            <a:picLocks noChangeAspect="1"/>
          </p:cNvPicPr>
          <p:nvPr/>
        </p:nvPicPr>
        <p:blipFill>
          <a:blip r:embed="rId1"/>
          <a:stretch>
            <a:fillRect/>
          </a:stretch>
        </p:blipFill>
        <p:spPr>
          <a:xfrm>
            <a:off x="6096000" y="334508"/>
            <a:ext cx="4498876" cy="620440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365125"/>
            <a:ext cx="10515600" cy="1325563"/>
          </a:xfrm>
        </p:spPr>
        <p:txBody>
          <a:bodyPr lIns="0" rtlCol="0"/>
          <a:lstStyle/>
          <a:p>
            <a:pPr rtl="0"/>
            <a:r>
              <a:rPr lang="zh-CN" altLang="en-US" dirty="0"/>
              <a:t>墨刀</a:t>
            </a:r>
            <a:endParaRPr lang="zh-CN" altLang="en-US" dirty="0"/>
          </a:p>
        </p:txBody>
      </p:sp>
      <p:sp>
        <p:nvSpPr>
          <p:cNvPr id="5" name="灯片编号占位符 4"/>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dirty="0"/>
          </a:p>
        </p:txBody>
      </p:sp>
      <p:cxnSp>
        <p:nvCxnSpPr>
          <p:cNvPr id="10" name="直接连接符​​(S) 9"/>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S) 11"/>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75977" y="1835449"/>
            <a:ext cx="5595384" cy="369332"/>
          </a:xfrm>
          <a:prstGeom prst="rect">
            <a:avLst/>
          </a:prstGeom>
          <a:noFill/>
        </p:spPr>
        <p:txBody>
          <a:bodyPr wrap="square">
            <a:spAutoFit/>
          </a:bodyPr>
          <a:lstStyle/>
          <a:p>
            <a:r>
              <a:rPr lang="zh-CN" altLang="en-US" b="1" dirty="0"/>
              <a:t>墨刀中可以拖动箭头来固定顶栏和底栏的位置</a:t>
            </a:r>
            <a:endParaRPr lang="zh-CN" altLang="en-US" b="1" dirty="0"/>
          </a:p>
        </p:txBody>
      </p:sp>
      <p:pic>
        <p:nvPicPr>
          <p:cNvPr id="2" name="图片 1"/>
          <p:cNvPicPr>
            <a:picLocks noChangeAspect="1"/>
          </p:cNvPicPr>
          <p:nvPr/>
        </p:nvPicPr>
        <p:blipFill>
          <a:blip r:embed="rId1"/>
          <a:stretch>
            <a:fillRect/>
          </a:stretch>
        </p:blipFill>
        <p:spPr>
          <a:xfrm>
            <a:off x="5722182" y="509886"/>
            <a:ext cx="4865270" cy="621158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838200" y="365125"/>
            <a:ext cx="10515600" cy="1325563"/>
          </a:xfrm>
        </p:spPr>
        <p:txBody>
          <a:bodyPr rtlCol="0" anchor="ctr">
            <a:normAutofit/>
          </a:bodyPr>
          <a:lstStyle/>
          <a:p>
            <a:pPr rtl="0"/>
            <a:r>
              <a:rPr lang="zh-CN" altLang="en-US" dirty="0"/>
              <a:t>墨刀与</a:t>
            </a:r>
            <a:r>
              <a:rPr lang="en-US" altLang="zh-CN" dirty="0"/>
              <a:t>Axure</a:t>
            </a:r>
            <a:r>
              <a:rPr lang="zh-CN" altLang="en-US" dirty="0"/>
              <a:t>比较</a:t>
            </a:r>
            <a:endParaRPr lang="zh-CN" altLang="en-US" dirty="0"/>
          </a:p>
        </p:txBody>
      </p:sp>
      <p:sp>
        <p:nvSpPr>
          <p:cNvPr id="4" name="灯片编号占位符 3"/>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10" name="文本框 9"/>
          <p:cNvSpPr txBox="1"/>
          <p:nvPr/>
        </p:nvSpPr>
        <p:spPr>
          <a:xfrm>
            <a:off x="838201" y="1324052"/>
            <a:ext cx="6096000" cy="400110"/>
          </a:xfrm>
          <a:prstGeom prst="rect">
            <a:avLst/>
          </a:prstGeom>
          <a:noFill/>
        </p:spPr>
        <p:txBody>
          <a:bodyPr wrap="square">
            <a:spAutoFit/>
          </a:bodyPr>
          <a:lstStyle/>
          <a:p>
            <a:r>
              <a:rPr lang="zh-CN" altLang="en-US" sz="2000" b="1" dirty="0"/>
              <a:t> </a:t>
            </a:r>
            <a:r>
              <a:rPr lang="en-US" altLang="zh-CN" sz="2000" b="1" dirty="0"/>
              <a:t>1</a:t>
            </a:r>
            <a:r>
              <a:rPr lang="zh-CN" altLang="en-US" sz="2000" b="1" dirty="0"/>
              <a:t>）工具布局大致相同</a:t>
            </a:r>
            <a:endParaRPr lang="zh-CN" altLang="en-US" sz="2000" b="1" dirty="0"/>
          </a:p>
        </p:txBody>
      </p:sp>
      <p:pic>
        <p:nvPicPr>
          <p:cNvPr id="8" name="图片 7"/>
          <p:cNvPicPr>
            <a:picLocks noChangeAspect="1"/>
          </p:cNvPicPr>
          <p:nvPr/>
        </p:nvPicPr>
        <p:blipFill>
          <a:blip r:embed="rId1"/>
          <a:stretch>
            <a:fillRect/>
          </a:stretch>
        </p:blipFill>
        <p:spPr>
          <a:xfrm>
            <a:off x="1364282" y="1959184"/>
            <a:ext cx="7036213" cy="4313431"/>
          </a:xfrm>
          <a:prstGeom prst="rect">
            <a:avLst/>
          </a:prstGeom>
        </p:spPr>
      </p:pic>
      <p:sp>
        <p:nvSpPr>
          <p:cNvPr id="13" name="文本框 12"/>
          <p:cNvSpPr txBox="1"/>
          <p:nvPr/>
        </p:nvSpPr>
        <p:spPr>
          <a:xfrm>
            <a:off x="8553893" y="1956857"/>
            <a:ext cx="3524693" cy="2308324"/>
          </a:xfrm>
          <a:prstGeom prst="rect">
            <a:avLst/>
          </a:prstGeom>
          <a:noFill/>
        </p:spPr>
        <p:txBody>
          <a:bodyPr wrap="square">
            <a:spAutoFit/>
          </a:bodyPr>
          <a:lstStyle/>
          <a:p>
            <a:r>
              <a:rPr lang="zh-CN" altLang="en-US" b="1" dirty="0"/>
              <a:t>墨刀和</a:t>
            </a:r>
            <a:r>
              <a:rPr lang="en-US" altLang="zh-CN" b="1" dirty="0"/>
              <a:t>Axure</a:t>
            </a:r>
            <a:r>
              <a:rPr lang="zh-CN" altLang="en-US" b="1" dirty="0"/>
              <a:t>工具的布局大概差不多，只是位置不同，墨刀中的左上角对应于</a:t>
            </a:r>
            <a:r>
              <a:rPr lang="en-US" altLang="zh-CN" b="1" dirty="0"/>
              <a:t>Axure</a:t>
            </a:r>
            <a:r>
              <a:rPr lang="zh-CN" altLang="en-US" b="1" dirty="0"/>
              <a:t>中的页面，墨刀中的元素对应于</a:t>
            </a:r>
            <a:r>
              <a:rPr lang="en-US" altLang="zh-CN" b="1" dirty="0"/>
              <a:t>Axure</a:t>
            </a:r>
            <a:r>
              <a:rPr lang="zh-CN" altLang="en-US" b="1" dirty="0"/>
              <a:t>中的概要，墨刀中的模板对应于</a:t>
            </a:r>
            <a:r>
              <a:rPr lang="en-US" altLang="zh-CN" b="1" dirty="0"/>
              <a:t>Axure</a:t>
            </a:r>
            <a:r>
              <a:rPr lang="zh-CN" altLang="en-US" b="1" dirty="0"/>
              <a:t>中的模板，墨刀右边纵向工具条中的素材、我的、图标相当于</a:t>
            </a:r>
            <a:r>
              <a:rPr lang="en-US" altLang="zh-CN" b="1" dirty="0"/>
              <a:t>Axure</a:t>
            </a:r>
            <a:r>
              <a:rPr lang="zh-CN" altLang="en-US" b="1" dirty="0"/>
              <a:t>中的元件库。</a:t>
            </a:r>
            <a:endParaRPr lang="zh-CN" altLang="en-US"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838200" y="365125"/>
            <a:ext cx="10515600" cy="1325563"/>
          </a:xfrm>
        </p:spPr>
        <p:txBody>
          <a:bodyPr rtlCol="0" anchor="ctr">
            <a:normAutofit/>
          </a:bodyPr>
          <a:lstStyle/>
          <a:p>
            <a:pPr rtl="0"/>
            <a:r>
              <a:rPr lang="zh-CN" altLang="en-US" dirty="0"/>
              <a:t>墨刀与</a:t>
            </a:r>
            <a:r>
              <a:rPr lang="en-US" altLang="zh-CN" dirty="0"/>
              <a:t>Axure</a:t>
            </a:r>
            <a:r>
              <a:rPr lang="zh-CN" altLang="en-US" dirty="0"/>
              <a:t>比较</a:t>
            </a:r>
            <a:endParaRPr lang="zh-CN" altLang="en-US" dirty="0"/>
          </a:p>
        </p:txBody>
      </p:sp>
      <p:sp>
        <p:nvSpPr>
          <p:cNvPr id="4" name="灯片编号占位符 3"/>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10" name="文本框 9"/>
          <p:cNvSpPr txBox="1"/>
          <p:nvPr/>
        </p:nvSpPr>
        <p:spPr>
          <a:xfrm>
            <a:off x="838201" y="1324052"/>
            <a:ext cx="6096000" cy="400110"/>
          </a:xfrm>
          <a:prstGeom prst="rect">
            <a:avLst/>
          </a:prstGeom>
          <a:noFill/>
        </p:spPr>
        <p:txBody>
          <a:bodyPr wrap="square">
            <a:spAutoFit/>
          </a:bodyPr>
          <a:lstStyle/>
          <a:p>
            <a:r>
              <a:rPr lang="en-US" altLang="zh-CN" sz="2000" b="1" dirty="0"/>
              <a:t>2</a:t>
            </a:r>
            <a:r>
              <a:rPr lang="zh-CN" altLang="en-US" sz="2000" b="1" dirty="0"/>
              <a:t>）墨刀中的链接区域和</a:t>
            </a:r>
            <a:r>
              <a:rPr lang="en-US" altLang="zh-CN" sz="2000" b="1" dirty="0"/>
              <a:t>Axure</a:t>
            </a:r>
            <a:r>
              <a:rPr lang="zh-CN" altLang="en-US" sz="2000" b="1" dirty="0"/>
              <a:t>中的热区是一样的</a:t>
            </a:r>
            <a:endParaRPr lang="zh-CN" altLang="en-US" sz="2000" b="1" dirty="0"/>
          </a:p>
        </p:txBody>
      </p:sp>
      <p:pic>
        <p:nvPicPr>
          <p:cNvPr id="2" name="图片 1"/>
          <p:cNvPicPr>
            <a:picLocks noChangeAspect="1"/>
          </p:cNvPicPr>
          <p:nvPr/>
        </p:nvPicPr>
        <p:blipFill>
          <a:blip r:embed="rId1"/>
          <a:stretch>
            <a:fillRect/>
          </a:stretch>
        </p:blipFill>
        <p:spPr>
          <a:xfrm>
            <a:off x="1298501" y="2094171"/>
            <a:ext cx="5753100" cy="17907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838200" y="365125"/>
            <a:ext cx="10515600" cy="1325563"/>
          </a:xfrm>
        </p:spPr>
        <p:txBody>
          <a:bodyPr rtlCol="0" anchor="ctr">
            <a:normAutofit/>
          </a:bodyPr>
          <a:lstStyle/>
          <a:p>
            <a:pPr rtl="0"/>
            <a:r>
              <a:rPr lang="zh-CN" altLang="en-US" dirty="0"/>
              <a:t>墨刀与</a:t>
            </a:r>
            <a:r>
              <a:rPr lang="en-US" altLang="zh-CN" dirty="0"/>
              <a:t>Axure</a:t>
            </a:r>
            <a:r>
              <a:rPr lang="zh-CN" altLang="en-US" dirty="0"/>
              <a:t>比较</a:t>
            </a:r>
            <a:endParaRPr lang="zh-CN" altLang="en-US" dirty="0"/>
          </a:p>
        </p:txBody>
      </p:sp>
      <p:sp>
        <p:nvSpPr>
          <p:cNvPr id="4" name="灯片编号占位符 3"/>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10" name="文本框 9"/>
          <p:cNvSpPr txBox="1"/>
          <p:nvPr/>
        </p:nvSpPr>
        <p:spPr>
          <a:xfrm>
            <a:off x="838201" y="1324052"/>
            <a:ext cx="6096000" cy="400110"/>
          </a:xfrm>
          <a:prstGeom prst="rect">
            <a:avLst/>
          </a:prstGeom>
          <a:noFill/>
        </p:spPr>
        <p:txBody>
          <a:bodyPr wrap="square">
            <a:spAutoFit/>
          </a:bodyPr>
          <a:lstStyle/>
          <a:p>
            <a:r>
              <a:rPr lang="en-US" altLang="zh-CN" sz="2000" b="1" dirty="0"/>
              <a:t>3</a:t>
            </a:r>
            <a:r>
              <a:rPr lang="zh-CN" altLang="en-US" sz="2000" b="1" dirty="0"/>
              <a:t>）墨刀中有“全局事件”</a:t>
            </a:r>
            <a:endParaRPr lang="zh-CN" altLang="en-US" sz="2000" b="1" dirty="0"/>
          </a:p>
        </p:txBody>
      </p:sp>
      <p:sp>
        <p:nvSpPr>
          <p:cNvPr id="7" name="文本框 6"/>
          <p:cNvSpPr txBox="1"/>
          <p:nvPr/>
        </p:nvSpPr>
        <p:spPr>
          <a:xfrm>
            <a:off x="838200" y="2008356"/>
            <a:ext cx="10786730" cy="646331"/>
          </a:xfrm>
          <a:prstGeom prst="rect">
            <a:avLst/>
          </a:prstGeom>
          <a:noFill/>
        </p:spPr>
        <p:txBody>
          <a:bodyPr wrap="square">
            <a:spAutoFit/>
          </a:bodyPr>
          <a:lstStyle/>
          <a:p>
            <a:r>
              <a:rPr lang="zh-CN" altLang="en-US" b="1" dirty="0"/>
              <a:t>全局事件的目标是针对于整个页面的，相当于在</a:t>
            </a:r>
            <a:r>
              <a:rPr lang="en-US" altLang="zh-CN" b="1" dirty="0"/>
              <a:t>Axure</a:t>
            </a:r>
            <a:r>
              <a:rPr lang="zh-CN" altLang="en-US" b="1" dirty="0"/>
              <a:t>中选中整个页面，为页面添加交互事件。墨刀中有定时器事件，定时器事件的目标只能作用于整个页面，而</a:t>
            </a:r>
            <a:r>
              <a:rPr lang="en-US" altLang="zh-CN" b="1" dirty="0"/>
              <a:t>Axure</a:t>
            </a:r>
            <a:r>
              <a:rPr lang="zh-CN" altLang="en-US" b="1" dirty="0"/>
              <a:t>中是没有的。定时器用于延迟触发事件。</a:t>
            </a:r>
            <a:endParaRPr lang="zh-CN" altLang="en-US" b="1" dirty="0"/>
          </a:p>
        </p:txBody>
      </p:sp>
      <p:pic>
        <p:nvPicPr>
          <p:cNvPr id="5" name="图片 4"/>
          <p:cNvPicPr>
            <a:picLocks noChangeAspect="1"/>
          </p:cNvPicPr>
          <p:nvPr/>
        </p:nvPicPr>
        <p:blipFill>
          <a:blip r:embed="rId1"/>
          <a:stretch>
            <a:fillRect/>
          </a:stretch>
        </p:blipFill>
        <p:spPr>
          <a:xfrm>
            <a:off x="2154865" y="2735096"/>
            <a:ext cx="7393504" cy="391213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838200" y="365125"/>
            <a:ext cx="10515600" cy="1325563"/>
          </a:xfrm>
        </p:spPr>
        <p:txBody>
          <a:bodyPr rtlCol="0" anchor="ctr">
            <a:normAutofit/>
          </a:bodyPr>
          <a:lstStyle/>
          <a:p>
            <a:pPr rtl="0"/>
            <a:r>
              <a:rPr lang="zh-CN" altLang="en-US" dirty="0"/>
              <a:t>墨刀与</a:t>
            </a:r>
            <a:r>
              <a:rPr lang="en-US" altLang="zh-CN" dirty="0"/>
              <a:t>Axure</a:t>
            </a:r>
            <a:r>
              <a:rPr lang="zh-CN" altLang="en-US" dirty="0"/>
              <a:t>比较</a:t>
            </a:r>
            <a:endParaRPr lang="zh-CN" altLang="en-US" dirty="0"/>
          </a:p>
        </p:txBody>
      </p:sp>
      <p:sp>
        <p:nvSpPr>
          <p:cNvPr id="4" name="灯片编号占位符 3"/>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10" name="文本框 9"/>
          <p:cNvSpPr txBox="1"/>
          <p:nvPr/>
        </p:nvSpPr>
        <p:spPr>
          <a:xfrm>
            <a:off x="838201" y="1324052"/>
            <a:ext cx="6096000" cy="400110"/>
          </a:xfrm>
          <a:prstGeom prst="rect">
            <a:avLst/>
          </a:prstGeom>
          <a:noFill/>
        </p:spPr>
        <p:txBody>
          <a:bodyPr wrap="square">
            <a:spAutoFit/>
          </a:bodyPr>
          <a:lstStyle/>
          <a:p>
            <a:r>
              <a:rPr lang="en-US" altLang="zh-CN" sz="2000" b="1" dirty="0"/>
              <a:t>4</a:t>
            </a:r>
            <a:r>
              <a:rPr lang="zh-CN" altLang="en-US" sz="2000" b="1" dirty="0"/>
              <a:t>）</a:t>
            </a:r>
            <a:r>
              <a:rPr lang="en-US" altLang="zh-CN" sz="2000" b="1" dirty="0"/>
              <a:t> </a:t>
            </a:r>
            <a:r>
              <a:rPr lang="zh-CN" altLang="en-US" sz="2000" b="1" dirty="0"/>
              <a:t>状态</a:t>
            </a:r>
            <a:endParaRPr lang="zh-CN" altLang="en-US" sz="2000" b="1" dirty="0"/>
          </a:p>
        </p:txBody>
      </p:sp>
      <p:sp>
        <p:nvSpPr>
          <p:cNvPr id="7" name="文本框 6"/>
          <p:cNvSpPr txBox="1"/>
          <p:nvPr/>
        </p:nvSpPr>
        <p:spPr>
          <a:xfrm>
            <a:off x="838200" y="1831935"/>
            <a:ext cx="10786730" cy="2308324"/>
          </a:xfrm>
          <a:prstGeom prst="rect">
            <a:avLst/>
          </a:prstGeom>
          <a:noFill/>
        </p:spPr>
        <p:txBody>
          <a:bodyPr wrap="square">
            <a:spAutoFit/>
          </a:bodyPr>
          <a:lstStyle/>
          <a:p>
            <a:r>
              <a:rPr lang="zh-CN" altLang="en-US" b="1" dirty="0"/>
              <a:t>墨刀中的状态分为页面状态和组件状态，组件状态就是</a:t>
            </a:r>
            <a:r>
              <a:rPr lang="en-US" altLang="zh-CN" b="1" dirty="0"/>
              <a:t>Axure</a:t>
            </a:r>
            <a:r>
              <a:rPr lang="zh-CN" altLang="en-US" b="1" dirty="0"/>
              <a:t>中的动态面板。</a:t>
            </a:r>
            <a:endParaRPr lang="zh-CN" altLang="en-US" b="1" dirty="0"/>
          </a:p>
          <a:p>
            <a:endParaRPr lang="zh-CN" altLang="en-US" b="1" dirty="0"/>
          </a:p>
          <a:p>
            <a:r>
              <a:rPr lang="zh-CN" altLang="en-US" b="1" dirty="0"/>
              <a:t>页面状态：基于页面设计，效果跟随页面，交互动画无法直接复用到其它页面。一般用在整个页面的内容发生改变时。</a:t>
            </a:r>
            <a:endParaRPr lang="zh-CN" altLang="en-US" b="1" dirty="0"/>
          </a:p>
          <a:p>
            <a:r>
              <a:rPr lang="zh-CN" altLang="en-US" b="1" dirty="0"/>
              <a:t>组件状态：基于组件设计，效果跟随组件，交互动画能以复制组件的方式应用到其它页面。一般用在页面中的局部地方内容发生改变时。</a:t>
            </a:r>
            <a:endParaRPr lang="zh-CN" altLang="en-US" b="1" dirty="0"/>
          </a:p>
          <a:p>
            <a:endParaRPr lang="zh-CN" altLang="en-US" b="1" dirty="0"/>
          </a:p>
          <a:p>
            <a:r>
              <a:rPr lang="zh-CN" altLang="en-US" b="1" dirty="0"/>
              <a:t>墨刀中的“添加组件状态”相当于</a:t>
            </a:r>
            <a:r>
              <a:rPr lang="en-US" altLang="zh-CN" b="1" dirty="0"/>
              <a:t>Axure</a:t>
            </a:r>
            <a:r>
              <a:rPr lang="zh-CN" altLang="en-US" b="1" dirty="0"/>
              <a:t>中的转为“动态面板”功能。</a:t>
            </a:r>
            <a:endParaRPr lang="zh-CN" altLang="en-US" b="1" dirty="0"/>
          </a:p>
        </p:txBody>
      </p:sp>
      <p:pic>
        <p:nvPicPr>
          <p:cNvPr id="2" name="图片 1"/>
          <p:cNvPicPr>
            <a:picLocks noChangeAspect="1"/>
          </p:cNvPicPr>
          <p:nvPr/>
        </p:nvPicPr>
        <p:blipFill>
          <a:blip r:embed="rId1"/>
          <a:stretch>
            <a:fillRect/>
          </a:stretch>
        </p:blipFill>
        <p:spPr>
          <a:xfrm>
            <a:off x="1998921" y="4173781"/>
            <a:ext cx="7262038" cy="248023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85156" y="892177"/>
            <a:ext cx="8421688" cy="1325563"/>
          </a:xfrm>
        </p:spPr>
        <p:txBody>
          <a:bodyPr rtlCol="0"/>
          <a:lstStyle/>
          <a:p>
            <a:pPr rtl="0"/>
            <a:r>
              <a:rPr lang="zh-CN" altLang="en-US" dirty="0"/>
              <a:t>墨刀与</a:t>
            </a:r>
            <a:r>
              <a:rPr lang="en-US" altLang="zh-CN" dirty="0"/>
              <a:t>Axure</a:t>
            </a:r>
            <a:r>
              <a:rPr lang="zh-CN" altLang="en-US" dirty="0"/>
              <a:t>比较</a:t>
            </a:r>
            <a:endParaRPr lang="zh-CN" altLang="en-US" dirty="0"/>
          </a:p>
        </p:txBody>
      </p:sp>
      <p:sp>
        <p:nvSpPr>
          <p:cNvPr id="5" name="灯片编号占位符 4"/>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19" name="文本框 18"/>
          <p:cNvSpPr txBox="1"/>
          <p:nvPr/>
        </p:nvSpPr>
        <p:spPr>
          <a:xfrm>
            <a:off x="2098705" y="2109033"/>
            <a:ext cx="7994589" cy="4247317"/>
          </a:xfrm>
          <a:prstGeom prst="rect">
            <a:avLst/>
          </a:prstGeom>
          <a:noFill/>
        </p:spPr>
        <p:txBody>
          <a:bodyPr wrap="square">
            <a:spAutoFit/>
          </a:bodyPr>
          <a:lstStyle/>
          <a:p>
            <a:r>
              <a:rPr lang="en-US" altLang="zh-CN" b="1" dirty="0"/>
              <a:t>Axure </a:t>
            </a:r>
            <a:r>
              <a:rPr lang="zh-CN" altLang="en-US" b="1" dirty="0"/>
              <a:t>作为老牌的原型图工具，功能最齐全，交互最多样，基本任何想要的效果都可以实现，尤其在制作</a:t>
            </a:r>
            <a:r>
              <a:rPr lang="en-US" altLang="zh-CN" b="1" dirty="0"/>
              <a:t>PC</a:t>
            </a:r>
            <a:r>
              <a:rPr lang="zh-CN" altLang="en-US" b="1" dirty="0"/>
              <a:t>端原型图上有优势。但是</a:t>
            </a:r>
            <a:r>
              <a:rPr lang="en-US" altLang="zh-CN" b="1" dirty="0" err="1"/>
              <a:t>axure</a:t>
            </a:r>
            <a:r>
              <a:rPr lang="zh-CN" altLang="en-US" b="1" dirty="0"/>
              <a:t>缺点同样也相当明显，里面很多组件使用起来很繁琐，对于初学者上手比较慢。另外，</a:t>
            </a:r>
            <a:r>
              <a:rPr lang="en-US" altLang="zh-CN" b="1" dirty="0"/>
              <a:t>Axure RP</a:t>
            </a:r>
            <a:r>
              <a:rPr lang="zh-CN" altLang="en-US" b="1" dirty="0"/>
              <a:t>中的一些默认的图标使用起来真的不是很好看，所以很多人在使用的时候会导入一些外部的素材库，进行载入，需要花费相应的时间。</a:t>
            </a:r>
            <a:endParaRPr lang="zh-CN" altLang="en-US" b="1" dirty="0"/>
          </a:p>
          <a:p>
            <a:endParaRPr lang="zh-CN" altLang="en-US" b="1" dirty="0"/>
          </a:p>
          <a:p>
            <a:r>
              <a:rPr lang="zh-CN" altLang="en-US" b="1" dirty="0"/>
              <a:t>对于墨刀，不需要设计母板的模式布局。墨刀对于</a:t>
            </a:r>
            <a:r>
              <a:rPr lang="en-US" altLang="zh-CN" b="1" dirty="0"/>
              <a:t>APP</a:t>
            </a:r>
            <a:r>
              <a:rPr lang="zh-CN" altLang="en-US" b="1" dirty="0"/>
              <a:t>的原型设计体验非常好，</a:t>
            </a:r>
            <a:endParaRPr lang="zh-CN" altLang="en-US" b="1" dirty="0"/>
          </a:p>
          <a:p>
            <a:r>
              <a:rPr lang="zh-CN" altLang="en-US" b="1" dirty="0"/>
              <a:t>其控件的拖拉、大小的调整，都会自然的去匹配相应的母版大小。</a:t>
            </a:r>
            <a:endParaRPr lang="en-US" altLang="zh-CN" b="1" dirty="0"/>
          </a:p>
          <a:p>
            <a:endParaRPr lang="en-US" altLang="zh-CN" b="1" dirty="0"/>
          </a:p>
          <a:p>
            <a:r>
              <a:rPr lang="zh-CN" altLang="en-US" b="1" dirty="0"/>
              <a:t>墨刀的缺点就是相应的就是不自由。在交互效果上、控件组合上，操作面板的选择上都不如</a:t>
            </a:r>
            <a:r>
              <a:rPr lang="en-US" altLang="zh-CN" b="1" dirty="0"/>
              <a:t>AXURE </a:t>
            </a:r>
            <a:r>
              <a:rPr lang="zh-CN" altLang="en-US" b="1" dirty="0"/>
              <a:t>灵活。对于一些交互方式，墨刀跳转页面时，主要是拉一条线过去，没有</a:t>
            </a:r>
            <a:r>
              <a:rPr lang="en-US" altLang="zh-CN" b="1" dirty="0"/>
              <a:t>Axure</a:t>
            </a:r>
            <a:r>
              <a:rPr lang="zh-CN" altLang="en-US" b="1" dirty="0"/>
              <a:t>那么灵活，所以在这个方面，</a:t>
            </a:r>
            <a:r>
              <a:rPr lang="en-US" altLang="zh-CN" b="1" dirty="0"/>
              <a:t>Axure</a:t>
            </a:r>
            <a:r>
              <a:rPr lang="zh-CN" altLang="en-US" b="1" dirty="0"/>
              <a:t>还是有它强大之处的。</a:t>
            </a:r>
            <a:endParaRPr lang="en-US" altLang="zh-CN" b="1" dirty="0"/>
          </a:p>
          <a:p>
            <a:endParaRPr lang="zh-CN" altLang="en-US" b="1" dirty="0"/>
          </a:p>
          <a:p>
            <a:r>
              <a:rPr lang="zh-CN" altLang="en-US" b="1" dirty="0"/>
              <a:t>在做一些强大的功能时，</a:t>
            </a:r>
            <a:r>
              <a:rPr lang="en-US" altLang="zh-CN" b="1" dirty="0"/>
              <a:t>Axure</a:t>
            </a:r>
            <a:r>
              <a:rPr lang="zh-CN" altLang="en-US" b="1" dirty="0"/>
              <a:t>还是比墨刀强大一些。</a:t>
            </a:r>
            <a:endParaRPr lang="zh-CN" altLang="en-US"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08760" y="4156405"/>
            <a:ext cx="3139440" cy="1325563"/>
          </a:xfrm>
        </p:spPr>
        <p:txBody>
          <a:bodyPr rtlCol="0">
            <a:normAutofit/>
          </a:bodyPr>
          <a:lstStyle/>
          <a:p>
            <a:pPr rtl="0"/>
            <a:r>
              <a:rPr lang="zh-CN" altLang="en-US" sz="4000" dirty="0"/>
              <a:t>问题五</a:t>
            </a:r>
            <a:endParaRPr lang="zh-CN" altLang="en-US" sz="4000" dirty="0"/>
          </a:p>
        </p:txBody>
      </p:sp>
      <p:sp>
        <p:nvSpPr>
          <p:cNvPr id="3" name="内容占位符 2"/>
          <p:cNvSpPr>
            <a:spLocks noGrp="1"/>
          </p:cNvSpPr>
          <p:nvPr>
            <p:ph type="body" sz="quarter" idx="13"/>
          </p:nvPr>
        </p:nvSpPr>
        <p:spPr>
          <a:xfrm>
            <a:off x="4293980" y="1478892"/>
            <a:ext cx="5433204" cy="365125"/>
          </a:xfrm>
        </p:spPr>
        <p:txBody>
          <a:bodyPr vert="horz" lIns="91440" tIns="45720" rIns="91440" bIns="45720" rtlCol="0" anchor="t">
            <a:noAutofit/>
          </a:bodyPr>
          <a:lstStyle/>
          <a:p>
            <a:r>
              <a:rPr lang="en-US" altLang="zh-CN" sz="2400" dirty="0"/>
              <a:t>Axure</a:t>
            </a:r>
            <a:r>
              <a:rPr lang="zh-CN" altLang="en-US" sz="2400" dirty="0"/>
              <a:t>的三巨头是什么</a:t>
            </a:r>
            <a:endParaRPr lang="zh-CN" altLang="en-US" sz="2400" dirty="0"/>
          </a:p>
        </p:txBody>
      </p:sp>
      <p:sp>
        <p:nvSpPr>
          <p:cNvPr id="22" name="灯片编号占位符 21"/>
          <p:cNvSpPr>
            <a:spLocks noGrp="1"/>
          </p:cNvSpPr>
          <p:nvPr>
            <p:ph type="sldNum" sz="quarter" idx="22"/>
          </p:nvPr>
        </p:nvSpPr>
        <p:spPr>
          <a:xfrm>
            <a:off x="10700656" y="6356350"/>
            <a:ext cx="653143" cy="365125"/>
          </a:xfrm>
        </p:spPr>
        <p:txBody>
          <a:bodyPr rtlCol="0"/>
          <a:lstStyle/>
          <a:p>
            <a:pPr rtl="0"/>
            <a:fld id="{B5CEABB6-07DC-46E8-9B57-56EC44A396E5}" type="slidenum">
              <a:rPr lang="en-US" altLang="zh-CN" smtClean="0"/>
            </a:fld>
            <a:endParaRPr lang="zh-CN" altLang="en-US"/>
          </a:p>
        </p:txBody>
      </p:sp>
      <p:sp>
        <p:nvSpPr>
          <p:cNvPr id="29" name="文本占位符 2"/>
          <p:cNvSpPr txBox="1"/>
          <p:nvPr/>
        </p:nvSpPr>
        <p:spPr>
          <a:xfrm>
            <a:off x="4293980" y="2422303"/>
            <a:ext cx="6084537" cy="39340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pPr marL="0" indent="0">
              <a:buNone/>
            </a:pPr>
            <a:r>
              <a:rPr lang="zh-CN" altLang="en-US" sz="2000" dirty="0"/>
              <a:t>动态面板、函数、中继器</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60882" y="3005849"/>
            <a:ext cx="5431971" cy="846301"/>
          </a:xfrm>
        </p:spPr>
        <p:txBody>
          <a:bodyPr rtlCol="0">
            <a:normAutofit/>
          </a:bodyPr>
          <a:lstStyle/>
          <a:p>
            <a:pPr rtl="0"/>
            <a:r>
              <a:rPr lang="en-US" altLang="zh-CN" sz="3600" dirty="0"/>
              <a:t>04  </a:t>
            </a:r>
            <a:r>
              <a:rPr lang="zh-CN" altLang="en-US" sz="3600" dirty="0"/>
              <a:t>示例</a:t>
            </a:r>
            <a:endParaRPr lang="zh-CN" altLang="en-US" sz="3600" dirty="0"/>
          </a:p>
        </p:txBody>
      </p:sp>
      <p:sp>
        <p:nvSpPr>
          <p:cNvPr id="6" name="幻灯片编号占位符 5"/>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85156" y="892177"/>
            <a:ext cx="8421688" cy="1325563"/>
          </a:xfrm>
        </p:spPr>
        <p:txBody>
          <a:bodyPr rtlCol="0"/>
          <a:lstStyle/>
          <a:p>
            <a:pPr rtl="0"/>
            <a:r>
              <a:rPr lang="zh-CN" altLang="en-US" dirty="0"/>
              <a:t>界面原型的原理</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26" name="文本占位符 2"/>
          <p:cNvSpPr txBox="1"/>
          <p:nvPr/>
        </p:nvSpPr>
        <p:spPr>
          <a:xfrm>
            <a:off x="2665052" y="2787428"/>
            <a:ext cx="6861895" cy="39340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pPr marL="0" indent="0">
              <a:buNone/>
            </a:pPr>
            <a:r>
              <a:rPr lang="zh-CN" altLang="en-US" sz="2000" dirty="0">
                <a:solidFill>
                  <a:srgbClr val="FF0000"/>
                </a:solidFill>
              </a:rPr>
              <a:t>结构原则</a:t>
            </a:r>
            <a:r>
              <a:rPr lang="zh-CN" altLang="en-US" sz="2000" dirty="0"/>
              <a:t>：设计应基于对用户显而易见且清晰的一致模型，将相关事物放在一起并将不相关事物分开，区分不同事物并使相似事物彼此相似。</a:t>
            </a:r>
            <a:endParaRPr lang="en-US" altLang="zh-CN" sz="2000" dirty="0"/>
          </a:p>
          <a:p>
            <a:pPr marL="0" indent="0">
              <a:buNone/>
            </a:pPr>
            <a:endParaRPr lang="zh-CN" altLang="en-US" sz="2000" dirty="0"/>
          </a:p>
          <a:p>
            <a:pPr marL="0" indent="0">
              <a:buNone/>
            </a:pPr>
            <a:r>
              <a:rPr lang="zh-CN" altLang="en-US" sz="2000" dirty="0">
                <a:solidFill>
                  <a:srgbClr val="FF0000"/>
                </a:solidFill>
              </a:rPr>
              <a:t>简单性原则</a:t>
            </a:r>
            <a:r>
              <a:rPr lang="zh-CN" altLang="en-US" sz="2000" dirty="0"/>
              <a:t>：设计应该使简单，常见的任务变得容易，以用户自己的语言进行清晰，简单的沟通，并提供与更长的过程有意义的良好捷径。</a:t>
            </a:r>
            <a:endParaRPr lang="en-US" altLang="zh-CN" sz="2000" dirty="0"/>
          </a:p>
          <a:p>
            <a:pPr marL="0" indent="0">
              <a:buNone/>
            </a:pPr>
            <a:endParaRPr lang="en-US" altLang="zh-CN" sz="2000" dirty="0"/>
          </a:p>
          <a:p>
            <a:pPr marL="0" indent="0">
              <a:buNone/>
            </a:pPr>
            <a:r>
              <a:rPr lang="zh-CN" altLang="en-US" sz="2000" dirty="0">
                <a:solidFill>
                  <a:srgbClr val="FF0000"/>
                </a:solidFill>
              </a:rPr>
              <a:t>可见性原则</a:t>
            </a:r>
            <a:r>
              <a:rPr lang="zh-CN" altLang="en-US" sz="2000" dirty="0"/>
              <a:t>：设计应使给定任务的所有所需选项和材料可见，而不会因多余或多余的信息而分散用户注意力。好的设计不会使用户不知所措，也不会混淆不需要的信息。</a:t>
            </a:r>
            <a:endParaRPr lang="zh-CN" altLang="en-US" sz="2000" dirty="0"/>
          </a:p>
          <a:p>
            <a:pPr marL="0" indent="0">
              <a:buNone/>
            </a:pPr>
            <a:r>
              <a:rPr lang="zh-CN" altLang="en-US" sz="2000" dirty="0"/>
              <a:t>    </a:t>
            </a:r>
            <a:endParaRPr lang="zh-CN" altLang="en-US" sz="2000" dirty="0"/>
          </a:p>
        </p:txBody>
      </p:sp>
      <p:sp>
        <p:nvSpPr>
          <p:cNvPr id="27" name="文本占位符 2"/>
          <p:cNvSpPr txBox="1"/>
          <p:nvPr/>
        </p:nvSpPr>
        <p:spPr>
          <a:xfrm>
            <a:off x="1150974" y="1926656"/>
            <a:ext cx="10332189" cy="5821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pPr marL="0" indent="0">
              <a:buNone/>
            </a:pPr>
            <a:r>
              <a:rPr lang="zh-CN" altLang="en-US" sz="2000" dirty="0"/>
              <a:t>用户界面设计 的原理旨在提高用户界面设计的质量根据露西</a:t>
            </a:r>
            <a:r>
              <a:rPr lang="en-US" altLang="zh-CN" sz="2000" dirty="0"/>
              <a:t>·</a:t>
            </a:r>
            <a:r>
              <a:rPr lang="zh-CN" altLang="en-US" sz="2000" dirty="0"/>
              <a:t>洛克伍德（</a:t>
            </a:r>
            <a:r>
              <a:rPr lang="en-US" altLang="zh-CN" sz="2000" dirty="0"/>
              <a:t>Lucy Lockwood</a:t>
            </a:r>
            <a:r>
              <a:rPr lang="zh-CN" altLang="en-US" sz="2000" dirty="0"/>
              <a:t>）的使用为中心的设计，这些原则是：</a:t>
            </a:r>
            <a:endParaRPr lang="zh-CN" altLang="en-US" sz="2000" dirty="0"/>
          </a:p>
          <a:p>
            <a:pPr marL="0" indent="0">
              <a:buNone/>
            </a:pPr>
            <a:endParaRPr lang="zh-CN" altLang="en-US" sz="2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838200" y="365125"/>
            <a:ext cx="10515600" cy="1325563"/>
          </a:xfrm>
        </p:spPr>
        <p:txBody>
          <a:bodyPr rtlCol="0" anchor="ctr">
            <a:normAutofit/>
          </a:bodyPr>
          <a:lstStyle/>
          <a:p>
            <a:pPr rtl="0"/>
            <a:r>
              <a:rPr lang="zh-CN" altLang="en-US" dirty="0"/>
              <a:t>墨刀界面原型示例</a:t>
            </a:r>
            <a:endParaRPr lang="zh-CN" altLang="en-US" dirty="0"/>
          </a:p>
        </p:txBody>
      </p:sp>
      <p:sp>
        <p:nvSpPr>
          <p:cNvPr id="4" name="灯片编号占位符 3"/>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10" name="文本框 9"/>
          <p:cNvSpPr txBox="1"/>
          <p:nvPr/>
        </p:nvSpPr>
        <p:spPr>
          <a:xfrm>
            <a:off x="645695" y="1290578"/>
            <a:ext cx="6096000" cy="400110"/>
          </a:xfrm>
          <a:prstGeom prst="rect">
            <a:avLst/>
          </a:prstGeom>
          <a:noFill/>
        </p:spPr>
        <p:txBody>
          <a:bodyPr wrap="square">
            <a:spAutoFit/>
          </a:bodyPr>
          <a:lstStyle/>
          <a:p>
            <a:r>
              <a:rPr lang="zh-CN" altLang="en-US" sz="2000" b="1" dirty="0"/>
              <a:t>主页</a:t>
            </a:r>
            <a:endParaRPr lang="zh-CN" altLang="en-US" sz="2000" b="1" dirty="0"/>
          </a:p>
        </p:txBody>
      </p:sp>
      <p:pic>
        <p:nvPicPr>
          <p:cNvPr id="21" name="图片 20"/>
          <p:cNvPicPr>
            <a:picLocks noChangeAspect="1"/>
          </p:cNvPicPr>
          <p:nvPr/>
        </p:nvPicPr>
        <p:blipFill>
          <a:blip r:embed="rId1"/>
          <a:stretch>
            <a:fillRect/>
          </a:stretch>
        </p:blipFill>
        <p:spPr>
          <a:xfrm>
            <a:off x="1621008" y="1203157"/>
            <a:ext cx="10570991" cy="525796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838200" y="365125"/>
            <a:ext cx="10515600" cy="1325563"/>
          </a:xfrm>
        </p:spPr>
        <p:txBody>
          <a:bodyPr rtlCol="0" anchor="ctr">
            <a:normAutofit/>
          </a:bodyPr>
          <a:lstStyle/>
          <a:p>
            <a:pPr rtl="0"/>
            <a:r>
              <a:rPr lang="zh-CN" altLang="en-US" dirty="0"/>
              <a:t>墨刀界面原型示例</a:t>
            </a:r>
            <a:endParaRPr lang="zh-CN" altLang="en-US" dirty="0"/>
          </a:p>
        </p:txBody>
      </p:sp>
      <p:sp>
        <p:nvSpPr>
          <p:cNvPr id="4" name="灯片编号占位符 3"/>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10" name="文本框 9"/>
          <p:cNvSpPr txBox="1"/>
          <p:nvPr/>
        </p:nvSpPr>
        <p:spPr>
          <a:xfrm>
            <a:off x="300791" y="1324051"/>
            <a:ext cx="6096000" cy="400110"/>
          </a:xfrm>
          <a:prstGeom prst="rect">
            <a:avLst/>
          </a:prstGeom>
          <a:noFill/>
        </p:spPr>
        <p:txBody>
          <a:bodyPr wrap="square">
            <a:spAutoFit/>
          </a:bodyPr>
          <a:lstStyle/>
          <a:p>
            <a:r>
              <a:rPr lang="en-US" altLang="zh-CN" sz="2000" b="1" dirty="0"/>
              <a:t> </a:t>
            </a:r>
            <a:r>
              <a:rPr lang="zh-CN" altLang="en-US" sz="2000" b="1" dirty="0"/>
              <a:t>添加任务</a:t>
            </a:r>
            <a:endParaRPr lang="zh-CN" altLang="en-US" sz="2000" b="1" dirty="0"/>
          </a:p>
        </p:txBody>
      </p:sp>
      <p:pic>
        <p:nvPicPr>
          <p:cNvPr id="6" name="图片 5"/>
          <p:cNvPicPr>
            <a:picLocks noChangeAspect="1"/>
          </p:cNvPicPr>
          <p:nvPr/>
        </p:nvPicPr>
        <p:blipFill>
          <a:blip r:embed="rId1"/>
          <a:stretch>
            <a:fillRect/>
          </a:stretch>
        </p:blipFill>
        <p:spPr>
          <a:xfrm>
            <a:off x="1804736" y="1301248"/>
            <a:ext cx="10387263" cy="515035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838200" y="365125"/>
            <a:ext cx="10515600" cy="1325563"/>
          </a:xfrm>
        </p:spPr>
        <p:txBody>
          <a:bodyPr rtlCol="0" anchor="ctr">
            <a:normAutofit/>
          </a:bodyPr>
          <a:lstStyle/>
          <a:p>
            <a:pPr rtl="0"/>
            <a:r>
              <a:rPr lang="zh-CN" altLang="en-US" dirty="0"/>
              <a:t>墨刀界面原型示例</a:t>
            </a:r>
            <a:endParaRPr lang="zh-CN" altLang="en-US" dirty="0"/>
          </a:p>
        </p:txBody>
      </p:sp>
      <p:sp>
        <p:nvSpPr>
          <p:cNvPr id="4" name="灯片编号占位符 3"/>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10" name="文本框 9"/>
          <p:cNvSpPr txBox="1"/>
          <p:nvPr/>
        </p:nvSpPr>
        <p:spPr>
          <a:xfrm>
            <a:off x="300791" y="1324051"/>
            <a:ext cx="6096000" cy="400110"/>
          </a:xfrm>
          <a:prstGeom prst="rect">
            <a:avLst/>
          </a:prstGeom>
          <a:noFill/>
        </p:spPr>
        <p:txBody>
          <a:bodyPr wrap="square">
            <a:spAutoFit/>
          </a:bodyPr>
          <a:lstStyle/>
          <a:p>
            <a:r>
              <a:rPr lang="en-US" altLang="zh-CN" sz="2000" b="1" dirty="0"/>
              <a:t> </a:t>
            </a:r>
            <a:r>
              <a:rPr lang="zh-CN" altLang="en-US" sz="2000" b="1" dirty="0"/>
              <a:t>打卡</a:t>
            </a:r>
            <a:endParaRPr lang="zh-CN" altLang="en-US" sz="2000" b="1" dirty="0"/>
          </a:p>
        </p:txBody>
      </p:sp>
      <p:pic>
        <p:nvPicPr>
          <p:cNvPr id="9" name="图片 8"/>
          <p:cNvPicPr>
            <a:picLocks noChangeAspect="1"/>
          </p:cNvPicPr>
          <p:nvPr/>
        </p:nvPicPr>
        <p:blipFill>
          <a:blip r:embed="rId1"/>
          <a:stretch>
            <a:fillRect/>
          </a:stretch>
        </p:blipFill>
        <p:spPr>
          <a:xfrm>
            <a:off x="1776856" y="1288001"/>
            <a:ext cx="10314687" cy="514659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838200" y="365125"/>
            <a:ext cx="10515600" cy="1325563"/>
          </a:xfrm>
        </p:spPr>
        <p:txBody>
          <a:bodyPr rtlCol="0" anchor="ctr">
            <a:normAutofit/>
          </a:bodyPr>
          <a:lstStyle/>
          <a:p>
            <a:pPr rtl="0"/>
            <a:r>
              <a:rPr lang="zh-CN" altLang="en-US" dirty="0"/>
              <a:t>墨刀界面原型示例</a:t>
            </a:r>
            <a:endParaRPr lang="zh-CN" altLang="en-US" dirty="0"/>
          </a:p>
        </p:txBody>
      </p:sp>
      <p:sp>
        <p:nvSpPr>
          <p:cNvPr id="4" name="灯片编号占位符 3"/>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10" name="文本框 9"/>
          <p:cNvSpPr txBox="1"/>
          <p:nvPr/>
        </p:nvSpPr>
        <p:spPr>
          <a:xfrm>
            <a:off x="300791" y="1324051"/>
            <a:ext cx="6096000" cy="400110"/>
          </a:xfrm>
          <a:prstGeom prst="rect">
            <a:avLst/>
          </a:prstGeom>
          <a:noFill/>
        </p:spPr>
        <p:txBody>
          <a:bodyPr wrap="square">
            <a:spAutoFit/>
          </a:bodyPr>
          <a:lstStyle/>
          <a:p>
            <a:r>
              <a:rPr lang="en-US" altLang="zh-CN" sz="2000" b="1" dirty="0"/>
              <a:t> </a:t>
            </a:r>
            <a:r>
              <a:rPr lang="zh-CN" altLang="en-US" sz="2000" b="1" dirty="0"/>
              <a:t>院校</a:t>
            </a:r>
            <a:endParaRPr lang="zh-CN" altLang="en-US" sz="2000" b="1" dirty="0"/>
          </a:p>
        </p:txBody>
      </p:sp>
      <p:pic>
        <p:nvPicPr>
          <p:cNvPr id="3" name="图片 2"/>
          <p:cNvPicPr>
            <a:picLocks noChangeAspect="1"/>
          </p:cNvPicPr>
          <p:nvPr/>
        </p:nvPicPr>
        <p:blipFill>
          <a:blip r:embed="rId1"/>
          <a:stretch>
            <a:fillRect/>
          </a:stretch>
        </p:blipFill>
        <p:spPr>
          <a:xfrm>
            <a:off x="1538177" y="1320263"/>
            <a:ext cx="9492772" cy="540121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60882" y="3005849"/>
            <a:ext cx="5431971" cy="846301"/>
          </a:xfrm>
        </p:spPr>
        <p:txBody>
          <a:bodyPr rtlCol="0">
            <a:normAutofit/>
          </a:bodyPr>
          <a:lstStyle/>
          <a:p>
            <a:pPr rtl="0"/>
            <a:r>
              <a:rPr lang="en-US" altLang="zh-CN" sz="3600" dirty="0"/>
              <a:t>05  </a:t>
            </a:r>
            <a:r>
              <a:rPr lang="zh-CN" altLang="en-US" sz="3600" dirty="0"/>
              <a:t>小组分工与参考文献</a:t>
            </a:r>
            <a:endParaRPr lang="zh-CN" altLang="en-US" sz="3600" dirty="0"/>
          </a:p>
        </p:txBody>
      </p:sp>
      <p:sp>
        <p:nvSpPr>
          <p:cNvPr id="6" name="幻灯片编号占位符 5"/>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85156" y="892177"/>
            <a:ext cx="8421688" cy="1325563"/>
          </a:xfrm>
        </p:spPr>
        <p:txBody>
          <a:bodyPr rtlCol="0"/>
          <a:lstStyle/>
          <a:p>
            <a:pPr rtl="0"/>
            <a:r>
              <a:rPr lang="zh-CN" altLang="en-US" dirty="0"/>
              <a:t>参考文献</a:t>
            </a:r>
            <a:endParaRPr lang="zh-CN" altLang="en-US" dirty="0"/>
          </a:p>
        </p:txBody>
      </p:sp>
      <p:sp>
        <p:nvSpPr>
          <p:cNvPr id="5" name="灯片编号占位符 4"/>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3" name="文本框 32"/>
          <p:cNvSpPr txBox="1"/>
          <p:nvPr/>
        </p:nvSpPr>
        <p:spPr>
          <a:xfrm>
            <a:off x="1605614" y="2217740"/>
            <a:ext cx="8942069" cy="2585323"/>
          </a:xfrm>
          <a:prstGeom prst="rect">
            <a:avLst/>
          </a:prstGeom>
          <a:noFill/>
        </p:spPr>
        <p:txBody>
          <a:bodyPr wrap="square">
            <a:spAutoFit/>
          </a:bodyPr>
          <a:lstStyle/>
          <a:p>
            <a:r>
              <a:rPr lang="en-US" altLang="zh-CN" dirty="0">
                <a:solidFill>
                  <a:schemeClr val="bg1"/>
                </a:solidFill>
              </a:rPr>
              <a:t>http://www.woshipm.com/rp/416782.html      2022/04/01</a:t>
            </a:r>
            <a:endParaRPr lang="en-US" altLang="zh-CN" dirty="0">
              <a:solidFill>
                <a:schemeClr val="bg1"/>
              </a:solidFill>
            </a:endParaRPr>
          </a:p>
          <a:p>
            <a:r>
              <a:rPr lang="en-US" altLang="zh-CN" dirty="0">
                <a:solidFill>
                  <a:schemeClr val="bg1"/>
                </a:solidFill>
              </a:rPr>
              <a:t>https://vibaike.com/106293/                            2022/04/01</a:t>
            </a:r>
            <a:endParaRPr lang="en-US" altLang="zh-CN" dirty="0">
              <a:solidFill>
                <a:schemeClr val="bg1"/>
              </a:solidFill>
            </a:endParaRPr>
          </a:p>
          <a:p>
            <a:r>
              <a:rPr lang="en-US" altLang="zh-CN" dirty="0">
                <a:solidFill>
                  <a:schemeClr val="bg1"/>
                </a:solidFill>
              </a:rPr>
              <a:t>https://blog.csdn.net/xgocn/article/details/83692229?ops_request_misc=%257B%2522request%255Fid%2522%253A%2522164882581316780269836528%2522%252C%2522scm%2522%253A%252220140713.130102334.pc%255Fall.%2522%257D&amp;request_id=164882581316780269836528&amp;biz_id=0&amp;utm_medium=distribute.pc_search_result.none-task-blog-2~all~first_rank_ecpm_v1~rank_v31_ecpm-7-83692229.142^v5^article_score_rank,157^v4^control&amp;utm_term=mastergo&amp;spm=1018.2226.3001.4187                                                    2022/04/01</a:t>
            </a:r>
            <a:endParaRPr lang="en-US" altLang="zh-CN" dirty="0">
              <a:solidFill>
                <a:schemeClr val="bg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85156" y="892177"/>
            <a:ext cx="8421688" cy="1325563"/>
          </a:xfrm>
        </p:spPr>
        <p:txBody>
          <a:bodyPr rtlCol="0"/>
          <a:lstStyle/>
          <a:p>
            <a:pPr rtl="0"/>
            <a:r>
              <a:rPr lang="zh-CN" altLang="en-US" dirty="0"/>
              <a:t>组员分工</a:t>
            </a:r>
            <a:endParaRPr lang="zh-CN" altLang="en-US" dirty="0"/>
          </a:p>
        </p:txBody>
      </p:sp>
      <p:sp>
        <p:nvSpPr>
          <p:cNvPr id="9" name="幻灯片编号占位符 8"/>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dirty="0"/>
          </a:p>
        </p:txBody>
      </p:sp>
      <p:sp>
        <p:nvSpPr>
          <p:cNvPr id="55" name="文本框 54"/>
          <p:cNvSpPr txBox="1"/>
          <p:nvPr/>
        </p:nvSpPr>
        <p:spPr>
          <a:xfrm>
            <a:off x="3047999" y="2551836"/>
            <a:ext cx="7507705" cy="1938992"/>
          </a:xfrm>
          <a:prstGeom prst="rect">
            <a:avLst/>
          </a:prstGeom>
          <a:noFill/>
        </p:spPr>
        <p:txBody>
          <a:bodyPr wrap="square">
            <a:spAutoFit/>
          </a:bodyPr>
          <a:lstStyle/>
          <a:p>
            <a:r>
              <a:rPr lang="zh-CN" altLang="en-US" sz="2400" dirty="0"/>
              <a:t>徐浩达    </a:t>
            </a:r>
            <a:r>
              <a:rPr lang="en-US" altLang="zh-CN" sz="2400" dirty="0"/>
              <a:t>88       </a:t>
            </a:r>
            <a:r>
              <a:rPr lang="zh-CN" altLang="en-US" sz="2400" dirty="0"/>
              <a:t>修改</a:t>
            </a:r>
            <a:r>
              <a:rPr lang="en-US" altLang="zh-CN" sz="2400" dirty="0"/>
              <a:t>ppt</a:t>
            </a:r>
            <a:r>
              <a:rPr lang="zh-CN" altLang="en-US" sz="2400" dirty="0"/>
              <a:t>，参与</a:t>
            </a:r>
            <a:r>
              <a:rPr lang="en-US" altLang="zh-CN" sz="2400" dirty="0"/>
              <a:t>ppt</a:t>
            </a:r>
            <a:r>
              <a:rPr lang="zh-CN" altLang="en-US" sz="2400" dirty="0"/>
              <a:t>的资料收集</a:t>
            </a:r>
            <a:endParaRPr lang="zh-CN" altLang="en-US" sz="2400" dirty="0"/>
          </a:p>
          <a:p>
            <a:r>
              <a:rPr lang="zh-CN" altLang="en-US" sz="2400" dirty="0"/>
              <a:t>张浩瀚    </a:t>
            </a:r>
            <a:r>
              <a:rPr lang="en-US" altLang="zh-CN" sz="2400" dirty="0"/>
              <a:t>89       </a:t>
            </a:r>
            <a:r>
              <a:rPr lang="zh-CN" altLang="en-US" sz="2400" dirty="0"/>
              <a:t>做</a:t>
            </a:r>
            <a:r>
              <a:rPr lang="en-US" altLang="zh-CN" sz="2400" dirty="0"/>
              <a:t>ppt</a:t>
            </a:r>
            <a:r>
              <a:rPr lang="zh-CN" altLang="en-US" sz="2400" dirty="0"/>
              <a:t>，参与</a:t>
            </a:r>
            <a:r>
              <a:rPr lang="en-US" altLang="zh-CN" sz="2400" dirty="0"/>
              <a:t>PPT</a:t>
            </a:r>
            <a:r>
              <a:rPr lang="zh-CN" altLang="en-US" sz="2400" dirty="0"/>
              <a:t>的资料收集</a:t>
            </a:r>
            <a:endParaRPr lang="zh-CN" altLang="en-US" sz="2400" dirty="0"/>
          </a:p>
          <a:p>
            <a:r>
              <a:rPr lang="zh-CN" altLang="en-US" sz="2400" dirty="0"/>
              <a:t>黄舒翔    </a:t>
            </a:r>
            <a:r>
              <a:rPr lang="en-US" altLang="zh-CN" sz="2400" dirty="0"/>
              <a:t>86       </a:t>
            </a:r>
            <a:r>
              <a:rPr lang="zh-CN" altLang="en-US" sz="2400" dirty="0"/>
              <a:t>参与</a:t>
            </a:r>
            <a:r>
              <a:rPr lang="en-US" altLang="zh-CN" sz="2400" dirty="0"/>
              <a:t>PPT</a:t>
            </a:r>
            <a:r>
              <a:rPr lang="zh-CN" altLang="en-US" sz="2400" dirty="0"/>
              <a:t>的资料收集</a:t>
            </a:r>
            <a:endParaRPr lang="zh-CN" altLang="en-US" sz="2400" dirty="0"/>
          </a:p>
          <a:p>
            <a:r>
              <a:rPr lang="zh-CN" altLang="en-US" sz="2400" dirty="0"/>
              <a:t>梅晨睿    </a:t>
            </a:r>
            <a:r>
              <a:rPr lang="en-US" altLang="zh-CN" sz="2400" dirty="0"/>
              <a:t>85       </a:t>
            </a:r>
            <a:r>
              <a:rPr lang="zh-CN" altLang="en-US" sz="2400" dirty="0"/>
              <a:t>参与</a:t>
            </a:r>
            <a:r>
              <a:rPr lang="en-US" altLang="zh-CN" sz="2400" dirty="0"/>
              <a:t>PPT</a:t>
            </a:r>
            <a:r>
              <a:rPr lang="zh-CN" altLang="en-US" sz="2400" dirty="0"/>
              <a:t>的资料收集</a:t>
            </a:r>
            <a:endParaRPr lang="zh-CN" altLang="en-US" sz="2400" dirty="0"/>
          </a:p>
          <a:p>
            <a:r>
              <a:rPr lang="zh-CN" altLang="en-US" sz="2400" dirty="0"/>
              <a:t>朱佩豪    </a:t>
            </a:r>
            <a:r>
              <a:rPr lang="en-US" altLang="zh-CN" sz="2400" dirty="0"/>
              <a:t>87       </a:t>
            </a:r>
            <a:r>
              <a:rPr lang="zh-CN" altLang="en-US" sz="2400" dirty="0"/>
              <a:t>参与</a:t>
            </a:r>
            <a:r>
              <a:rPr lang="en-US" altLang="zh-CN" sz="2400" dirty="0"/>
              <a:t>PPT</a:t>
            </a:r>
            <a:r>
              <a:rPr lang="zh-CN" altLang="en-US" sz="2400" dirty="0"/>
              <a:t>的资料收集</a:t>
            </a:r>
            <a:endParaRPr lang="zh-CN" altLang="en-US"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267200" y="1904265"/>
            <a:ext cx="4179570" cy="1524735"/>
          </a:xfrm>
        </p:spPr>
        <p:txBody>
          <a:bodyPr rtlCol="0"/>
          <a:lstStyle/>
          <a:p>
            <a:pPr rtl="0"/>
            <a:r>
              <a:rPr lang="en-US"/>
              <a:t>谢谢！</a:t>
            </a:r>
            <a:endParaRPr lang="en-US"/>
          </a:p>
        </p:txBody>
      </p:sp>
      <p:sp>
        <p:nvSpPr>
          <p:cNvPr id="6" name="幻灯片编号占位符 5"/>
          <p:cNvSpPr>
            <a:spLocks noGrp="1"/>
          </p:cNvSpPr>
          <p:nvPr>
            <p:ph type="sldNum" sz="quarter" idx="12"/>
          </p:nvPr>
        </p:nvSpPr>
        <p:spPr>
          <a:xfrm>
            <a:off x="9579428" y="6356350"/>
            <a:ext cx="1774371" cy="365125"/>
          </a:xfrm>
        </p:spPr>
        <p:txBody>
          <a:bodyPr rtlCol="0"/>
          <a:lstStyle/>
          <a:p>
            <a:pPr rtl="0"/>
            <a:fld id="{B5CEABB6-07DC-46E8-9B57-56EC44A396E5}" type="slidenum">
              <a:rPr lang="en-US" smtClean="0"/>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85156" y="892177"/>
            <a:ext cx="8421688" cy="1325563"/>
          </a:xfrm>
        </p:spPr>
        <p:txBody>
          <a:bodyPr rtlCol="0"/>
          <a:lstStyle/>
          <a:p>
            <a:pPr rtl="0"/>
            <a:r>
              <a:rPr lang="zh-CN" altLang="en-US" dirty="0"/>
              <a:t>界面原型的原理</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26" name="文本占位符 2"/>
          <p:cNvSpPr txBox="1"/>
          <p:nvPr/>
        </p:nvSpPr>
        <p:spPr>
          <a:xfrm>
            <a:off x="2516021" y="1874763"/>
            <a:ext cx="6861895" cy="39340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pPr marL="0" indent="0">
              <a:buNone/>
            </a:pPr>
            <a:endParaRPr lang="zh-CN" altLang="en-US" sz="2000" dirty="0"/>
          </a:p>
          <a:p>
            <a:pPr marL="0" indent="0">
              <a:buNone/>
            </a:pPr>
            <a:r>
              <a:rPr lang="zh-CN" altLang="en-US" sz="2000" dirty="0">
                <a:solidFill>
                  <a:srgbClr val="FF0000"/>
                </a:solidFill>
              </a:rPr>
              <a:t>反馈原则</a:t>
            </a:r>
            <a:r>
              <a:rPr lang="zh-CN" altLang="en-US" sz="2000" dirty="0"/>
              <a:t>：设计应通过用户熟悉的简洁明了的语言使用户了解与用户相关并感兴趣的动作或解释，状态或条件的变化以及与错误相关的异常或异常。</a:t>
            </a:r>
            <a:endParaRPr lang="en-US" altLang="zh-CN" sz="2000" dirty="0"/>
          </a:p>
          <a:p>
            <a:pPr marL="0" indent="0">
              <a:buNone/>
            </a:pPr>
            <a:endParaRPr lang="zh-CN" altLang="en-US" sz="2000" dirty="0"/>
          </a:p>
          <a:p>
            <a:pPr marL="0" indent="0">
              <a:buNone/>
            </a:pPr>
            <a:r>
              <a:rPr lang="zh-CN" altLang="en-US" sz="2000" dirty="0">
                <a:solidFill>
                  <a:srgbClr val="FF0000"/>
                </a:solidFill>
              </a:rPr>
              <a:t>容忍原则</a:t>
            </a:r>
            <a:r>
              <a:rPr lang="zh-CN" altLang="en-US" sz="2000" dirty="0"/>
              <a:t>：设计应灵活，容忍，允许撤消和重做，以减少错误和误用的成本，同时还可以通过容忍各种输入和顺序并通过合理解释所有合理的动作来防止错误。</a:t>
            </a:r>
            <a:endParaRPr lang="en-US" altLang="zh-CN" sz="2000" dirty="0"/>
          </a:p>
          <a:p>
            <a:pPr marL="0" indent="0">
              <a:buNone/>
            </a:pPr>
            <a:endParaRPr lang="zh-CN" altLang="en-US" sz="2000" dirty="0"/>
          </a:p>
          <a:p>
            <a:pPr marL="0" indent="0">
              <a:buNone/>
            </a:pPr>
            <a:r>
              <a:rPr lang="zh-CN" altLang="en-US" sz="2000" dirty="0">
                <a:solidFill>
                  <a:srgbClr val="FF0000"/>
                </a:solidFill>
              </a:rPr>
              <a:t>重用原理</a:t>
            </a:r>
            <a:r>
              <a:rPr lang="zh-CN" altLang="en-US" sz="2000" dirty="0"/>
              <a:t>：设计应重用内部和外部组件和行为，保持目的的一致性，而不仅仅是武断的一致性，从而减少了用户重新思考和记忆的需求。</a:t>
            </a:r>
            <a:endParaRPr lang="zh-CN" altLang="en-US" sz="2000" dirty="0"/>
          </a:p>
        </p:txBody>
      </p:sp>
      <p:sp>
        <p:nvSpPr>
          <p:cNvPr id="27" name="文本占位符 2"/>
          <p:cNvSpPr txBox="1"/>
          <p:nvPr/>
        </p:nvSpPr>
        <p:spPr>
          <a:xfrm>
            <a:off x="1150974" y="1926656"/>
            <a:ext cx="10332189" cy="5821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pPr marL="0" indent="0">
              <a:buNone/>
            </a:pPr>
            <a:endParaRPr lang="zh-CN" alt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85156" y="892177"/>
            <a:ext cx="8421688" cy="1325563"/>
          </a:xfrm>
        </p:spPr>
        <p:txBody>
          <a:bodyPr rtlCol="0"/>
          <a:lstStyle/>
          <a:p>
            <a:pPr rtl="0"/>
            <a:r>
              <a:rPr lang="zh-CN" altLang="en-US" dirty="0"/>
              <a:t>界面原型的原理</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26" name="文本占位符 2"/>
          <p:cNvSpPr txBox="1"/>
          <p:nvPr/>
        </p:nvSpPr>
        <p:spPr>
          <a:xfrm>
            <a:off x="3053731" y="2923953"/>
            <a:ext cx="6084537" cy="39340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pPr marL="0" indent="0">
              <a:buNone/>
            </a:pPr>
            <a:r>
              <a:rPr lang="zh-CN" altLang="en-US" sz="2000" dirty="0"/>
              <a:t>界面：具有</a:t>
            </a:r>
            <a:r>
              <a:rPr lang="zh-CN" altLang="en-US" sz="2000" dirty="0">
                <a:solidFill>
                  <a:srgbClr val="FF0000"/>
                </a:solidFill>
              </a:rPr>
              <a:t>一致性、合理划分并高效实用</a:t>
            </a:r>
            <a:r>
              <a:rPr lang="zh-CN" altLang="en-US" sz="2000" dirty="0"/>
              <a:t>显示屏幕</a:t>
            </a:r>
            <a:endParaRPr lang="zh-CN" altLang="en-US" sz="2000" dirty="0"/>
          </a:p>
          <a:p>
            <a:endParaRPr lang="zh-CN" altLang="en-US" sz="2000" dirty="0"/>
          </a:p>
          <a:p>
            <a:pPr marL="0" indent="0">
              <a:buNone/>
            </a:pPr>
            <a:r>
              <a:rPr lang="zh-CN" altLang="en-US" sz="2000" dirty="0"/>
              <a:t>功能：具有</a:t>
            </a:r>
            <a:r>
              <a:rPr lang="zh-CN" altLang="en-US" sz="2000" dirty="0">
                <a:solidFill>
                  <a:srgbClr val="FF0000"/>
                </a:solidFill>
              </a:rPr>
              <a:t>快捷方式、提供错误处理功能、提供信息反馈、允许操作可逆</a:t>
            </a:r>
            <a:endParaRPr lang="zh-CN" altLang="en-US" sz="2000" dirty="0">
              <a:solidFill>
                <a:srgbClr val="FF0000"/>
              </a:solidFill>
            </a:endParaRPr>
          </a:p>
          <a:p>
            <a:endParaRPr lang="zh-CN" altLang="en-US" sz="2000" dirty="0"/>
          </a:p>
          <a:p>
            <a:pPr marL="0" indent="0">
              <a:buNone/>
            </a:pPr>
            <a:r>
              <a:rPr lang="zh-CN" altLang="en-US" sz="2000" dirty="0"/>
              <a:t>用户使用：</a:t>
            </a:r>
            <a:r>
              <a:rPr lang="zh-CN" altLang="en-US" sz="2000" dirty="0">
                <a:solidFill>
                  <a:srgbClr val="FF0000"/>
                </a:solidFill>
              </a:rPr>
              <a:t>设计良好的帮助文档</a:t>
            </a:r>
            <a:endParaRPr lang="zh-CN" altLang="en-US" sz="2000" dirty="0">
              <a:solidFill>
                <a:srgbClr val="FF0000"/>
              </a:solidFill>
            </a:endParaRPr>
          </a:p>
          <a:p>
            <a:endParaRPr lang="zh-CN" altLang="en-US" sz="2000" dirty="0"/>
          </a:p>
        </p:txBody>
      </p:sp>
      <p:sp>
        <p:nvSpPr>
          <p:cNvPr id="27" name="文本占位符 2"/>
          <p:cNvSpPr txBox="1"/>
          <p:nvPr/>
        </p:nvSpPr>
        <p:spPr>
          <a:xfrm>
            <a:off x="1150974" y="1926656"/>
            <a:ext cx="4509089" cy="5821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pPr marL="0" indent="0">
              <a:buNone/>
            </a:pPr>
            <a:r>
              <a:rPr lang="zh-CN" altLang="en-US" sz="2000" dirty="0"/>
              <a:t>用户界面设计的一般原则：</a:t>
            </a:r>
            <a:endParaRPr lang="zh-CN" alt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08760" y="4156405"/>
            <a:ext cx="3139440" cy="1325563"/>
          </a:xfrm>
        </p:spPr>
        <p:txBody>
          <a:bodyPr rtlCol="0">
            <a:normAutofit/>
          </a:bodyPr>
          <a:lstStyle/>
          <a:p>
            <a:pPr rtl="0"/>
            <a:r>
              <a:rPr lang="zh-CN" altLang="en-US" sz="4000" dirty="0"/>
              <a:t>问题一</a:t>
            </a:r>
            <a:endParaRPr lang="zh-CN" altLang="en-US" sz="4000" dirty="0"/>
          </a:p>
        </p:txBody>
      </p:sp>
      <p:sp>
        <p:nvSpPr>
          <p:cNvPr id="3" name="内容占位符 2"/>
          <p:cNvSpPr>
            <a:spLocks noGrp="1"/>
          </p:cNvSpPr>
          <p:nvPr>
            <p:ph type="body" sz="quarter" idx="13"/>
          </p:nvPr>
        </p:nvSpPr>
        <p:spPr>
          <a:xfrm>
            <a:off x="4293980" y="1478892"/>
            <a:ext cx="5433204" cy="365125"/>
          </a:xfrm>
        </p:spPr>
        <p:txBody>
          <a:bodyPr vert="horz" lIns="91440" tIns="45720" rIns="91440" bIns="45720" rtlCol="0" anchor="t">
            <a:noAutofit/>
          </a:bodyPr>
          <a:lstStyle/>
          <a:p>
            <a:pPr marL="0" indent="0">
              <a:buNone/>
            </a:pPr>
            <a:r>
              <a:rPr lang="zh-CN" altLang="en-US" sz="2800" dirty="0"/>
              <a:t>用户界面设计的一般原则是什么</a:t>
            </a:r>
            <a:endParaRPr lang="zh-CN" altLang="en-US" sz="2800" dirty="0"/>
          </a:p>
        </p:txBody>
      </p:sp>
      <p:sp>
        <p:nvSpPr>
          <p:cNvPr id="22" name="灯片编号占位符 21"/>
          <p:cNvSpPr>
            <a:spLocks noGrp="1"/>
          </p:cNvSpPr>
          <p:nvPr>
            <p:ph type="sldNum" sz="quarter" idx="22"/>
          </p:nvPr>
        </p:nvSpPr>
        <p:spPr>
          <a:xfrm>
            <a:off x="10700656" y="6356350"/>
            <a:ext cx="653143" cy="365125"/>
          </a:xfrm>
        </p:spPr>
        <p:txBody>
          <a:bodyPr rtlCol="0"/>
          <a:lstStyle/>
          <a:p>
            <a:pPr rtl="0"/>
            <a:fld id="{B5CEABB6-07DC-46E8-9B57-56EC44A396E5}" type="slidenum">
              <a:rPr lang="en-US" altLang="zh-CN" smtClean="0"/>
            </a:fld>
            <a:endParaRPr lang="zh-CN" altLang="en-US"/>
          </a:p>
        </p:txBody>
      </p:sp>
      <p:sp>
        <p:nvSpPr>
          <p:cNvPr id="29" name="文本占位符 2"/>
          <p:cNvSpPr txBox="1"/>
          <p:nvPr/>
        </p:nvSpPr>
        <p:spPr>
          <a:xfrm>
            <a:off x="4293980" y="2422303"/>
            <a:ext cx="6084537" cy="39340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pPr marL="0" indent="0">
              <a:buNone/>
            </a:pPr>
            <a:r>
              <a:rPr lang="zh-CN" altLang="en-US" sz="2000" dirty="0">
                <a:solidFill>
                  <a:schemeClr val="tx1"/>
                </a:solidFill>
                <a:latin typeface="华光中雅_CNKI" panose="02000500000000000000" pitchFamily="2" charset="-122"/>
                <a:ea typeface="华光中雅_CNKI" panose="02000500000000000000" pitchFamily="2" charset="-122"/>
              </a:rPr>
              <a:t>界面：具有一致性、合理划分并高效实用显示屏幕</a:t>
            </a:r>
            <a:endParaRPr lang="zh-CN" altLang="en-US" sz="2000" dirty="0">
              <a:solidFill>
                <a:schemeClr val="tx1"/>
              </a:solidFill>
              <a:latin typeface="华光中雅_CNKI" panose="02000500000000000000" pitchFamily="2" charset="-122"/>
              <a:ea typeface="华光中雅_CNKI" panose="02000500000000000000" pitchFamily="2" charset="-122"/>
            </a:endParaRPr>
          </a:p>
          <a:p>
            <a:endParaRPr lang="zh-CN" altLang="en-US" sz="2000" dirty="0">
              <a:solidFill>
                <a:schemeClr val="tx1"/>
              </a:solidFill>
              <a:latin typeface="华光中雅_CNKI" panose="02000500000000000000" pitchFamily="2" charset="-122"/>
              <a:ea typeface="华光中雅_CNKI" panose="02000500000000000000" pitchFamily="2" charset="-122"/>
            </a:endParaRPr>
          </a:p>
          <a:p>
            <a:pPr marL="0" indent="0">
              <a:buNone/>
            </a:pPr>
            <a:r>
              <a:rPr lang="zh-CN" altLang="en-US" sz="2000" dirty="0">
                <a:solidFill>
                  <a:schemeClr val="tx1"/>
                </a:solidFill>
                <a:latin typeface="华光中雅_CNKI" panose="02000500000000000000" pitchFamily="2" charset="-122"/>
                <a:ea typeface="华光中雅_CNKI" panose="02000500000000000000" pitchFamily="2" charset="-122"/>
              </a:rPr>
              <a:t>功能：具有快捷方式、提供错误处理功能、提供信息反馈、允许操作可逆</a:t>
            </a:r>
            <a:endParaRPr lang="zh-CN" altLang="en-US" sz="2000" dirty="0">
              <a:solidFill>
                <a:schemeClr val="tx1"/>
              </a:solidFill>
              <a:latin typeface="华光中雅_CNKI" panose="02000500000000000000" pitchFamily="2" charset="-122"/>
              <a:ea typeface="华光中雅_CNKI" panose="02000500000000000000" pitchFamily="2" charset="-122"/>
            </a:endParaRPr>
          </a:p>
          <a:p>
            <a:endParaRPr lang="zh-CN" altLang="en-US" sz="2000" dirty="0">
              <a:solidFill>
                <a:schemeClr val="tx1"/>
              </a:solidFill>
              <a:latin typeface="华光中雅_CNKI" panose="02000500000000000000" pitchFamily="2" charset="-122"/>
              <a:ea typeface="华光中雅_CNKI" panose="02000500000000000000" pitchFamily="2" charset="-122"/>
            </a:endParaRPr>
          </a:p>
          <a:p>
            <a:pPr marL="0" indent="0">
              <a:buNone/>
            </a:pPr>
            <a:r>
              <a:rPr lang="zh-CN" altLang="en-US" sz="2000" dirty="0">
                <a:solidFill>
                  <a:schemeClr val="tx1"/>
                </a:solidFill>
                <a:latin typeface="华光中雅_CNKI" panose="02000500000000000000" pitchFamily="2" charset="-122"/>
                <a:ea typeface="华光中雅_CNKI" panose="02000500000000000000" pitchFamily="2" charset="-122"/>
              </a:rPr>
              <a:t>用户使用：设计良好的帮助文档</a:t>
            </a:r>
            <a:endParaRPr lang="zh-CN" altLang="en-US" sz="2000" dirty="0">
              <a:solidFill>
                <a:schemeClr val="tx1"/>
              </a:solidFill>
              <a:latin typeface="华光中雅_CNKI" panose="02000500000000000000" pitchFamily="2" charset="-122"/>
              <a:ea typeface="华光中雅_CNKI" panose="02000500000000000000" pitchFamily="2" charset="-122"/>
            </a:endParaRPr>
          </a:p>
          <a:p>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991350" y="2571235"/>
            <a:ext cx="4179570" cy="1715531"/>
          </a:xfrm>
        </p:spPr>
        <p:txBody>
          <a:bodyPr rtlCol="0"/>
          <a:lstStyle/>
          <a:p>
            <a:pPr rtl="0"/>
            <a:r>
              <a:rPr lang="zh-CN" altLang="en-US" dirty="0"/>
              <a:t>概念</a:t>
            </a:r>
            <a:endParaRPr lang="zh-CN" altLang="en-US" dirty="0"/>
          </a:p>
        </p:txBody>
      </p:sp>
      <p:sp>
        <p:nvSpPr>
          <p:cNvPr id="3" name="文本框 2"/>
          <p:cNvSpPr txBox="1"/>
          <p:nvPr/>
        </p:nvSpPr>
        <p:spPr>
          <a:xfrm>
            <a:off x="5716988" y="1343770"/>
            <a:ext cx="184731" cy="369332"/>
          </a:xfrm>
          <a:prstGeom prst="rect">
            <a:avLst/>
          </a:prstGeom>
          <a:noFill/>
        </p:spPr>
        <p:txBody>
          <a:bodyPr wrap="none" rtlCol="0">
            <a:spAutoFit/>
          </a:bodyPr>
          <a:lstStyle/>
          <a:p>
            <a:endParaRPr lang="zh-CN" altLang="en-US" dirty="0"/>
          </a:p>
        </p:txBody>
      </p:sp>
      <p:sp>
        <p:nvSpPr>
          <p:cNvPr id="5" name="标题 1"/>
          <p:cNvSpPr txBox="1"/>
          <p:nvPr/>
        </p:nvSpPr>
        <p:spPr>
          <a:xfrm>
            <a:off x="5993640" y="2571234"/>
            <a:ext cx="4179570" cy="171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r>
              <a:rPr lang="en-US" altLang="zh-CN" sz="4400" dirty="0"/>
              <a:t>02</a:t>
            </a:r>
            <a:endParaRPr lang="zh-CN" altLang="en-US" sz="4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dirty="0"/>
          </a:p>
        </p:txBody>
      </p:sp>
      <p:sp>
        <p:nvSpPr>
          <p:cNvPr id="7" name="文本框 6"/>
          <p:cNvSpPr txBox="1"/>
          <p:nvPr/>
        </p:nvSpPr>
        <p:spPr>
          <a:xfrm>
            <a:off x="522767" y="352646"/>
            <a:ext cx="3200400" cy="523220"/>
          </a:xfrm>
          <a:prstGeom prst="rect">
            <a:avLst/>
          </a:prstGeom>
          <a:noFill/>
        </p:spPr>
        <p:txBody>
          <a:bodyPr wrap="square">
            <a:spAutoFit/>
          </a:bodyPr>
          <a:lstStyle/>
          <a:p>
            <a:r>
              <a:rPr kumimoji="0" lang="zh-CN" altLang="en-US" sz="2800" b="0" i="0" u="none" strike="noStrike" kern="1200" cap="all" spc="150" normalizeH="0" baseline="0" noProof="0" dirty="0">
                <a:ln>
                  <a:noFill/>
                </a:ln>
                <a:solidFill>
                  <a:prstClr val="black">
                    <a:lumMod val="75000"/>
                    <a:lumOff val="25000"/>
                  </a:prstClr>
                </a:solidFill>
                <a:effectLst/>
                <a:uLnTx/>
                <a:uFillTx/>
                <a:latin typeface="Microsoft YaHei UI" panose="020B0503020204020204" pitchFamily="34" charset="-122"/>
                <a:ea typeface="Microsoft YaHei UI" panose="020B0503020204020204" pitchFamily="34" charset="-122"/>
                <a:cs typeface="+mj-cs"/>
              </a:rPr>
              <a:t>界面原型的概念</a:t>
            </a:r>
            <a:endParaRPr lang="zh-CN" altLang="en-US" dirty="0"/>
          </a:p>
        </p:txBody>
      </p:sp>
      <p:sp>
        <p:nvSpPr>
          <p:cNvPr id="13" name="文本框 12"/>
          <p:cNvSpPr txBox="1"/>
          <p:nvPr/>
        </p:nvSpPr>
        <p:spPr>
          <a:xfrm>
            <a:off x="1461977" y="2459504"/>
            <a:ext cx="5824870" cy="1938992"/>
          </a:xfrm>
          <a:prstGeom prst="rect">
            <a:avLst/>
          </a:prstGeom>
          <a:noFill/>
        </p:spPr>
        <p:txBody>
          <a:bodyPr wrap="square">
            <a:spAutoFit/>
          </a:bodyPr>
          <a:lstStyle/>
          <a:p>
            <a:r>
              <a:rPr lang="zh-CN" altLang="en-US" sz="2000" b="1" dirty="0"/>
              <a:t>原型在影视剧中是指原来的模型，比如真实人物原型。在软件中原型是未来实际产品的一个具体部分或特性的可视化表现。原型就是客户抽象需求可视化的表达方式，是拟实物的存在，可以促进沟通避免空聊，可以纳入需求文档作为验收标准，可以作为规范传递，是研发线的核心工具。</a:t>
            </a:r>
            <a:endParaRPr lang="zh-CN" altLang="en-US" sz="2000" b="1" dirty="0"/>
          </a:p>
        </p:txBody>
      </p:sp>
      <p:sp>
        <p:nvSpPr>
          <p:cNvPr id="15" name="文本框 14"/>
          <p:cNvSpPr txBox="1"/>
          <p:nvPr/>
        </p:nvSpPr>
        <p:spPr>
          <a:xfrm>
            <a:off x="2752060" y="1250729"/>
            <a:ext cx="6099544" cy="461665"/>
          </a:xfrm>
          <a:prstGeom prst="rect">
            <a:avLst/>
          </a:prstGeom>
          <a:noFill/>
        </p:spPr>
        <p:txBody>
          <a:bodyPr wrap="square">
            <a:spAutoFit/>
          </a:bodyPr>
          <a:lstStyle/>
          <a:p>
            <a:r>
              <a:rPr lang="zh-CN" altLang="en-US" sz="2400" b="1" dirty="0"/>
              <a:t>什么是原型？</a:t>
            </a:r>
            <a:endParaRPr lang="zh-CN" altLang="en-US" sz="2400" b="1" dirty="0"/>
          </a:p>
        </p:txBody>
      </p:sp>
    </p:spTree>
  </p:cSld>
  <p:clrMapOvr>
    <a:masterClrMapping/>
  </p:clrMapOvr>
</p:sld>
</file>

<file path=ppt/theme/theme1.xml><?xml version="1.0" encoding="utf-8"?>
<a:theme xmlns:a="http://schemas.openxmlformats.org/drawingml/2006/main" name="单线">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极简风格轻快销售幻灯片</Template>
  <TotalTime>0</TotalTime>
  <Words>4855</Words>
  <Application>WPS 演示</Application>
  <PresentationFormat>宽屏</PresentationFormat>
  <Paragraphs>423</Paragraphs>
  <Slides>47</Slides>
  <Notes>37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47</vt:i4>
      </vt:variant>
    </vt:vector>
  </HeadingPairs>
  <TitlesOfParts>
    <vt:vector size="59" baseType="lpstr">
      <vt:lpstr>Arial</vt:lpstr>
      <vt:lpstr>宋体</vt:lpstr>
      <vt:lpstr>Wingdings</vt:lpstr>
      <vt:lpstr>Microsoft YaHei UI</vt:lpstr>
      <vt:lpstr>微软雅黑</vt:lpstr>
      <vt:lpstr>Impact</vt:lpstr>
      <vt:lpstr>华光中雅_CNKI</vt:lpstr>
      <vt:lpstr>Tenorite</vt:lpstr>
      <vt:lpstr>UmePlus Gothic</vt:lpstr>
      <vt:lpstr>Arial Unicode MS</vt:lpstr>
      <vt:lpstr>Tenorite</vt:lpstr>
      <vt:lpstr>单线</vt:lpstr>
      <vt:lpstr>UML2基础II：界面原型</vt:lpstr>
      <vt:lpstr>PowerPoint 演示文稿</vt:lpstr>
      <vt:lpstr>原理</vt:lpstr>
      <vt:lpstr>界面原型的原理</vt:lpstr>
      <vt:lpstr>界面原型的原理</vt:lpstr>
      <vt:lpstr>界面原型的原理</vt:lpstr>
      <vt:lpstr>问题一</vt:lpstr>
      <vt:lpstr>概念</vt:lpstr>
      <vt:lpstr>PowerPoint 演示文稿</vt:lpstr>
      <vt:lpstr>原型优点 </vt:lpstr>
      <vt:lpstr>什么是界面原型？</vt:lpstr>
      <vt:lpstr>界面原型的概念</vt:lpstr>
      <vt:lpstr>界面原型的概念</vt:lpstr>
      <vt:lpstr>为什么要界面原型设计？ </vt:lpstr>
      <vt:lpstr>问题二</vt:lpstr>
      <vt:lpstr>问题三</vt:lpstr>
      <vt:lpstr>问题四</vt:lpstr>
      <vt:lpstr>03 工具</vt:lpstr>
      <vt:lpstr>界面原型工具</vt:lpstr>
      <vt:lpstr>PowerPoint 演示文稿</vt:lpstr>
      <vt:lpstr>一、动态面板 </vt:lpstr>
      <vt:lpstr>一、动态面板</vt:lpstr>
      <vt:lpstr>一、动态面板</vt:lpstr>
      <vt:lpstr>二、函数</vt:lpstr>
      <vt:lpstr>二、函数</vt:lpstr>
      <vt:lpstr>三、中继器</vt:lpstr>
      <vt:lpstr>三、中继器</vt:lpstr>
      <vt:lpstr>三、中继器</vt:lpstr>
      <vt:lpstr>墨刀</vt:lpstr>
      <vt:lpstr>墨刀</vt:lpstr>
      <vt:lpstr>墨刀</vt:lpstr>
      <vt:lpstr>墨刀</vt:lpstr>
      <vt:lpstr>墨刀与Axure比较</vt:lpstr>
      <vt:lpstr>墨刀与Axure比较</vt:lpstr>
      <vt:lpstr>墨刀与Axure比较</vt:lpstr>
      <vt:lpstr>墨刀与Axure比较</vt:lpstr>
      <vt:lpstr>墨刀与Axure比较</vt:lpstr>
      <vt:lpstr>问题五</vt:lpstr>
      <vt:lpstr>04  示例</vt:lpstr>
      <vt:lpstr>墨刀界面原型示例</vt:lpstr>
      <vt:lpstr>墨刀界面原型示例</vt:lpstr>
      <vt:lpstr>墨刀界面原型示例</vt:lpstr>
      <vt:lpstr>墨刀界面原型示例</vt:lpstr>
      <vt:lpstr>05  小组分工与参考文献</vt:lpstr>
      <vt:lpstr>参考文献</vt:lpstr>
      <vt:lpstr>组员分工</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UML2基础II：界面原型</dc:title>
  <dc:creator>张 浩瀚</dc:creator>
  <cp:lastModifiedBy>QAQ</cp:lastModifiedBy>
  <cp:revision>16</cp:revision>
  <dcterms:created xsi:type="dcterms:W3CDTF">2022-03-30T00:41:00Z</dcterms:created>
  <dcterms:modified xsi:type="dcterms:W3CDTF">2022-04-02T05:01:44Z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KSOProductBuildVer">
    <vt:lpwstr>2052-10.1.0.7698</vt:lpwstr>
  </property>
</Properties>
</file>